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18"/>
  </p:notesMasterIdLst>
  <p:handoutMasterIdLst>
    <p:handoutMasterId r:id="rId19"/>
  </p:handoutMasterIdLst>
  <p:sldIdLst>
    <p:sldId id="258" r:id="rId3"/>
    <p:sldId id="260" r:id="rId4"/>
    <p:sldId id="270" r:id="rId5"/>
    <p:sldId id="263" r:id="rId6"/>
    <p:sldId id="278" r:id="rId7"/>
    <p:sldId id="267" r:id="rId8"/>
    <p:sldId id="279" r:id="rId9"/>
    <p:sldId id="264" r:id="rId10"/>
    <p:sldId id="265" r:id="rId11"/>
    <p:sldId id="262" r:id="rId12"/>
    <p:sldId id="276" r:id="rId13"/>
    <p:sldId id="268" r:id="rId14"/>
    <p:sldId id="271" r:id="rId15"/>
    <p:sldId id="277" r:id="rId16"/>
    <p:sldId id="27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95B"/>
    <a:srgbClr val="746F8B"/>
    <a:srgbClr val="D9DCDD"/>
    <a:srgbClr val="296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1" d="100"/>
          <a:sy n="81" d="100"/>
        </p:scale>
        <p:origin x="260" y="-3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4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sz="1000" dirty="0" smtClean="0"/>
              <a:t>Imprimé le </a:t>
            </a:r>
            <a:fld id="{615AA1E7-0ECB-4BDB-927E-61DB9C4A575E}" type="datetimeFigureOut">
              <a:rPr lang="fr-FR" sz="1000" smtClean="0"/>
              <a:t>14/05/2025</a:t>
            </a:fld>
            <a:endParaRPr lang="fr-FR" sz="1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3D38B-DD40-4157-BE6C-1DA31A507BF7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53"/>
            <a:ext cx="1110343" cy="2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95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EC57C-D78E-456D-9CF8-42B3DF2764AF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63FDD-E225-4F35-A525-16C8D61025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26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49F0-A60C-452E-8B5A-22D1FD9AEE95}" type="datetime1">
              <a:rPr lang="fr-FR" smtClean="0"/>
              <a:t>14/05/2025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42F-C6A5-4593-AAA3-DF9043D0493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9613900" y="4038600"/>
            <a:ext cx="914400" cy="9144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98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E9463-4AD2-4A20-B8D7-65C78C8BB771}" type="datetime1">
              <a:rPr lang="fr-FR" smtClean="0"/>
              <a:t>14/05/2025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42F-C6A5-4593-AAA3-DF9043D04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66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9334-2D18-4F2A-9023-572006E77FA4}" type="datetime1">
              <a:rPr lang="fr-FR" smtClean="0"/>
              <a:t>14/05/2025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42F-C6A5-4593-AAA3-DF9043D04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2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9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F00F-50E8-41AF-B4C8-1FBB3B1D1C31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374FD-5A11-4B9F-B37A-D2012F3694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28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B6A-5C10-484E-8D5B-747E8388086A}" type="datetime1">
              <a:rPr lang="fr-FR" smtClean="0"/>
              <a:t>14/05/2025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42F-C6A5-4593-AAA3-DF9043D04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9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E91F-FEFB-4D0A-834F-BDE5B8186024}" type="datetime1">
              <a:rPr lang="fr-FR" smtClean="0"/>
              <a:t>14/05/2025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42F-C6A5-4593-AAA3-DF9043D04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14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77FF-499C-41C8-A119-8789A412FEC8}" type="datetime1">
              <a:rPr lang="fr-FR" smtClean="0"/>
              <a:t>14/05/2025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42F-C6A5-4593-AAA3-DF9043D04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41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04F9-CFCC-4CD2-AF5D-FFAD56918F71}" type="datetime1">
              <a:rPr lang="fr-FR" smtClean="0"/>
              <a:t>14/05/2025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42F-C6A5-4593-AAA3-DF9043D04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2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9C00-0C8D-4F66-98B2-26BE2DD93074}" type="datetime1">
              <a:rPr lang="fr-FR" smtClean="0"/>
              <a:t>14/05/2025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42F-C6A5-4593-AAA3-DF9043D04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71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943A-83D7-4B11-893D-5856805C835E}" type="datetime1">
              <a:rPr lang="fr-FR" smtClean="0"/>
              <a:t>14/05/2025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42F-C6A5-4593-AAA3-DF9043D04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11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05F1C-7D0A-46FD-B930-1BB59665C743}" type="datetime1">
              <a:rPr lang="fr-FR" smtClean="0"/>
              <a:t>14/05/2025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42F-C6A5-4593-AAA3-DF9043D049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03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4C495B"/>
                </a:solidFill>
              </a:defRPr>
            </a:lvl1pPr>
          </a:lstStyle>
          <a:p>
            <a:fld id="{EC2B1B44-FF34-40DC-9535-2538F580C3D1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495B"/>
                </a:solidFill>
              </a:defRPr>
            </a:lvl1pPr>
          </a:lstStyle>
          <a:p>
            <a:fld id="{C81374FD-5A11-4B9F-B37A-D2012F36947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Parallélogramme 6"/>
          <p:cNvSpPr/>
          <p:nvPr userDrawn="1"/>
        </p:nvSpPr>
        <p:spPr>
          <a:xfrm>
            <a:off x="-477430" y="-137565"/>
            <a:ext cx="2888857" cy="502691"/>
          </a:xfrm>
          <a:prstGeom prst="parallelogram">
            <a:avLst/>
          </a:prstGeom>
          <a:solidFill>
            <a:srgbClr val="746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93" y="6357446"/>
            <a:ext cx="1135414" cy="392927"/>
          </a:xfrm>
          <a:prstGeom prst="rect">
            <a:avLst/>
          </a:prstGeom>
        </p:spPr>
      </p:pic>
      <p:sp>
        <p:nvSpPr>
          <p:cNvPr id="10" name="Parallélogramme 9"/>
          <p:cNvSpPr/>
          <p:nvPr userDrawn="1"/>
        </p:nvSpPr>
        <p:spPr>
          <a:xfrm>
            <a:off x="2739997" y="-137566"/>
            <a:ext cx="6750106" cy="502691"/>
          </a:xfrm>
          <a:prstGeom prst="parallelogram">
            <a:avLst/>
          </a:prstGeom>
          <a:solidFill>
            <a:srgbClr val="D9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5604"/>
            <a:ext cx="868377" cy="3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0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C495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49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49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49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49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4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995" y="1"/>
            <a:ext cx="13123090" cy="7296386"/>
          </a:xfrm>
          <a:prstGeom prst="rect">
            <a:avLst/>
          </a:prstGeom>
        </p:spPr>
      </p:pic>
      <p:sp>
        <p:nvSpPr>
          <p:cNvPr id="8" name="Parallélogramme 7"/>
          <p:cNvSpPr/>
          <p:nvPr userDrawn="1"/>
        </p:nvSpPr>
        <p:spPr>
          <a:xfrm>
            <a:off x="-1976633" y="-120787"/>
            <a:ext cx="8027892" cy="8059668"/>
          </a:xfrm>
          <a:prstGeom prst="parallelogram">
            <a:avLst/>
          </a:prstGeom>
          <a:solidFill>
            <a:srgbClr val="D9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arallélogramme 10"/>
          <p:cNvSpPr/>
          <p:nvPr userDrawn="1"/>
        </p:nvSpPr>
        <p:spPr>
          <a:xfrm>
            <a:off x="-2372314" y="14835"/>
            <a:ext cx="8027892" cy="805966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86" y="1208015"/>
            <a:ext cx="4208265" cy="1472893"/>
          </a:xfrm>
          <a:prstGeom prst="rect">
            <a:avLst/>
          </a:prstGeom>
        </p:spPr>
      </p:pic>
      <p:sp>
        <p:nvSpPr>
          <p:cNvPr id="7" name="Parallélogramme 6"/>
          <p:cNvSpPr/>
          <p:nvPr userDrawn="1"/>
        </p:nvSpPr>
        <p:spPr>
          <a:xfrm>
            <a:off x="-2767995" y="5519958"/>
            <a:ext cx="11442584" cy="1191236"/>
          </a:xfrm>
          <a:prstGeom prst="parallelogram">
            <a:avLst/>
          </a:prstGeom>
          <a:solidFill>
            <a:srgbClr val="746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jpe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jpe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7" Type="http://schemas.openxmlformats.org/officeDocument/2006/relationships/image" Target="../media/image10.svg"/><Relationship Id="rId12" Type="http://schemas.openxmlformats.org/officeDocument/2006/relationships/image" Target="../media/image12.png"/><Relationship Id="rId2" Type="http://schemas.openxmlformats.org/officeDocument/2006/relationships/image" Target="../media/image9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9" Type="http://schemas.openxmlformats.org/officeDocument/2006/relationships/image" Target="../media/image12.sv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7" Type="http://schemas.openxmlformats.org/officeDocument/2006/relationships/image" Target="../media/image18.png"/><Relationship Id="rId12" Type="http://schemas.openxmlformats.org/officeDocument/2006/relationships/image" Target="../media/image2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0.png"/><Relationship Id="rId10" Type="http://schemas.openxmlformats.org/officeDocument/2006/relationships/image" Target="../media/image22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09725" y="5587282"/>
            <a:ext cx="8036652" cy="8063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chemeClr val="bg1"/>
                </a:solidFill>
              </a:rPr>
              <a:t>REUNIÓN</a:t>
            </a:r>
          </a:p>
          <a:p>
            <a:r>
              <a:rPr lang="fr-FR" sz="3600" b="1" dirty="0" smtClean="0">
                <a:solidFill>
                  <a:schemeClr val="bg1"/>
                </a:solidFill>
              </a:rPr>
              <a:t>Mayo</a:t>
            </a:r>
            <a:r>
              <a:rPr lang="fr-FR" sz="3600" b="1" dirty="0" smtClean="0">
                <a:solidFill>
                  <a:schemeClr val="bg1"/>
                </a:solidFill>
              </a:rPr>
              <a:t> 2025 – </a:t>
            </a:r>
            <a:r>
              <a:rPr lang="fr-FR" sz="3600" b="1" dirty="0" smtClean="0">
                <a:solidFill>
                  <a:schemeClr val="bg1"/>
                </a:solidFill>
              </a:rPr>
              <a:t>CADIX</a:t>
            </a:r>
            <a:endParaRPr lang="fr-FR" sz="3600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285226" y="3252011"/>
            <a:ext cx="379316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 smtClean="0">
                <a:solidFill>
                  <a:srgbClr val="4C495B"/>
                </a:solidFill>
              </a:rPr>
              <a:t>Presentación</a:t>
            </a:r>
            <a:endParaRPr lang="fr-FR" dirty="0">
              <a:solidFill>
                <a:srgbClr val="4C4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5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0218" y="768290"/>
            <a:ext cx="1947675" cy="6182700"/>
          </a:xfrm>
          <a:prstGeom prst="rect">
            <a:avLst/>
          </a:prstGeom>
          <a:solidFill>
            <a:srgbClr val="201853"/>
          </a:solidFill>
        </p:spPr>
      </p:sp>
      <p:sp>
        <p:nvSpPr>
          <p:cNvPr id="5" name="TextBox 5"/>
          <p:cNvSpPr txBox="1"/>
          <p:nvPr/>
        </p:nvSpPr>
        <p:spPr>
          <a:xfrm>
            <a:off x="161183" y="928478"/>
            <a:ext cx="148666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20"/>
              </a:lnSpc>
            </a:pPr>
            <a:r>
              <a:rPr lang="en-US" sz="900" b="1" spc="112" dirty="0">
                <a:solidFill>
                  <a:srgbClr val="FFFFFF"/>
                </a:solidFill>
                <a:latin typeface="Montserrat Classic Bold"/>
              </a:rPr>
              <a:t>LE CENTRE HOSPITALIER PUBLIC D'OLORON SAINTE-MARIE</a:t>
            </a:r>
            <a:endParaRPr lang="en-US" sz="900" b="1" dirty="0"/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851882AB-9A6E-768D-2236-494883E540D3}"/>
              </a:ext>
            </a:extLst>
          </p:cNvPr>
          <p:cNvSpPr txBox="1"/>
          <p:nvPr/>
        </p:nvSpPr>
        <p:spPr>
          <a:xfrm>
            <a:off x="334585" y="2063292"/>
            <a:ext cx="351544" cy="238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145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F5BA54B7-B070-DFF9-B9EE-DBD64F85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" r="16667" b="2326"/>
          <a:stretch/>
        </p:blipFill>
        <p:spPr>
          <a:xfrm>
            <a:off x="-60218" y="5901288"/>
            <a:ext cx="1947675" cy="929827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BDEC04DA-63BB-483A-9862-ADDA998D2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2109"/>
            <a:ext cx="1887457" cy="1729012"/>
          </a:xfrm>
          <a:prstGeom prst="rect">
            <a:avLst/>
          </a:prstGeom>
        </p:spPr>
      </p:pic>
      <p:sp>
        <p:nvSpPr>
          <p:cNvPr id="26" name="TextBox 13">
            <a:extLst>
              <a:ext uri="{FF2B5EF4-FFF2-40B4-BE49-F238E27FC236}">
                <a16:creationId xmlns:a16="http://schemas.microsoft.com/office/drawing/2014/main" id="{0A20FAB4-10F1-6628-3BD1-2DAA9930DE8E}"/>
              </a:ext>
            </a:extLst>
          </p:cNvPr>
          <p:cNvSpPr txBox="1"/>
          <p:nvPr/>
        </p:nvSpPr>
        <p:spPr>
          <a:xfrm>
            <a:off x="442213" y="3037758"/>
            <a:ext cx="29361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spc="14" dirty="0">
                <a:solidFill>
                  <a:schemeClr val="bg1"/>
                </a:solidFill>
                <a:latin typeface="Montserrat Light"/>
              </a:rPr>
              <a:t>41</a:t>
            </a:r>
            <a:endParaRPr lang="en-US" sz="900" dirty="0">
              <a:solidFill>
                <a:schemeClr val="bg1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5EA1B9D0-21F2-60B9-600E-1C77C20C9832}"/>
              </a:ext>
            </a:extLst>
          </p:cNvPr>
          <p:cNvSpPr txBox="1"/>
          <p:nvPr/>
        </p:nvSpPr>
        <p:spPr>
          <a:xfrm>
            <a:off x="352400" y="2465031"/>
            <a:ext cx="357758" cy="238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558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9" name="Graphic 29" descr="Lit avec un remplissage uni">
            <a:extLst>
              <a:ext uri="{FF2B5EF4-FFF2-40B4-BE49-F238E27FC236}">
                <a16:creationId xmlns:a16="http://schemas.microsoft.com/office/drawing/2014/main" id="{860D28C7-62A1-1708-4AC8-DEE901F38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260" y="1948029"/>
            <a:ext cx="457200" cy="457200"/>
          </a:xfrm>
          <a:prstGeom prst="rect">
            <a:avLst/>
          </a:prstGeom>
        </p:spPr>
      </p:pic>
      <p:pic>
        <p:nvPicPr>
          <p:cNvPr id="30" name="Graphic 30" descr="Femme médecin avec un remplissage uni">
            <a:extLst>
              <a:ext uri="{FF2B5EF4-FFF2-40B4-BE49-F238E27FC236}">
                <a16:creationId xmlns:a16="http://schemas.microsoft.com/office/drawing/2014/main" id="{B1B13BB2-5ACB-FFDB-90F0-F699300F0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607" y="2898585"/>
            <a:ext cx="398884" cy="398884"/>
          </a:xfrm>
          <a:prstGeom prst="rect">
            <a:avLst/>
          </a:prstGeom>
        </p:spPr>
      </p:pic>
      <p:pic>
        <p:nvPicPr>
          <p:cNvPr id="35" name="Graphic 35" descr="Groupe avec un remplissage uni">
            <a:extLst>
              <a:ext uri="{FF2B5EF4-FFF2-40B4-BE49-F238E27FC236}">
                <a16:creationId xmlns:a16="http://schemas.microsoft.com/office/drawing/2014/main" id="{C40A5F13-BC24-0562-4B12-5E7B1DC4A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607" y="2293554"/>
            <a:ext cx="550506" cy="562169"/>
          </a:xfrm>
          <a:prstGeom prst="rect">
            <a:avLst/>
          </a:prstGeom>
        </p:spPr>
      </p:pic>
      <p:sp>
        <p:nvSpPr>
          <p:cNvPr id="25" name="TextBox 13">
            <a:extLst>
              <a:ext uri="{FF2B5EF4-FFF2-40B4-BE49-F238E27FC236}">
                <a16:creationId xmlns:a16="http://schemas.microsoft.com/office/drawing/2014/main" id="{3EB60F26-4001-E5B4-1BCE-968BED88EAFA}"/>
              </a:ext>
            </a:extLst>
          </p:cNvPr>
          <p:cNvSpPr txBox="1"/>
          <p:nvPr/>
        </p:nvSpPr>
        <p:spPr>
          <a:xfrm>
            <a:off x="412360" y="2845314"/>
            <a:ext cx="40441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000" b="1" spc="14" dirty="0" err="1">
                <a:solidFill>
                  <a:schemeClr val="bg1"/>
                </a:solidFill>
                <a:latin typeface="Montserrat Light"/>
              </a:rPr>
              <a:t>dont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22766D39-E1A6-D2D9-61BA-CFDD851026BE}"/>
              </a:ext>
            </a:extLst>
          </p:cNvPr>
          <p:cNvSpPr txBox="1"/>
          <p:nvPr/>
        </p:nvSpPr>
        <p:spPr>
          <a:xfrm>
            <a:off x="362604" y="4728452"/>
            <a:ext cx="1524853" cy="22192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900" b="1" spc="14" dirty="0">
                <a:solidFill>
                  <a:schemeClr val="accent5">
                    <a:lumMod val="50000"/>
                  </a:schemeClr>
                </a:solidFill>
                <a:latin typeface="Montserrat Light"/>
              </a:rPr>
              <a:t>Site de </a:t>
            </a:r>
            <a:r>
              <a:rPr lang="en-US" sz="900" b="1" spc="14" dirty="0" err="1">
                <a:solidFill>
                  <a:schemeClr val="accent5">
                    <a:lumMod val="50000"/>
                  </a:schemeClr>
                </a:solidFill>
                <a:latin typeface="Montserrat Light"/>
              </a:rPr>
              <a:t>Legugnon</a:t>
            </a:r>
            <a:endParaRPr lang="en-US" sz="900" dirty="0" err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6C41D-16D3-84AB-81EB-E67844865E05}"/>
              </a:ext>
            </a:extLst>
          </p:cNvPr>
          <p:cNvSpPr txBox="1"/>
          <p:nvPr/>
        </p:nvSpPr>
        <p:spPr>
          <a:xfrm>
            <a:off x="2130236" y="687475"/>
            <a:ext cx="3054672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spc="150" dirty="0" smtClean="0">
                <a:solidFill>
                  <a:srgbClr val="201853"/>
                </a:solidFill>
                <a:latin typeface="Montserrat Light"/>
              </a:rPr>
              <a:t>DIVISIÓN DE CIRUGÍA Y SERVICIOS MÉDICO-TÉCNICOS</a:t>
            </a:r>
            <a:endParaRPr lang="en-US" sz="1600" spc="150" dirty="0">
              <a:solidFill>
                <a:srgbClr val="201853"/>
              </a:solidFill>
              <a:latin typeface="Montserrat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7AD35-7243-DB52-7940-A32B0E56FA53}"/>
              </a:ext>
            </a:extLst>
          </p:cNvPr>
          <p:cNvSpPr txBox="1"/>
          <p:nvPr/>
        </p:nvSpPr>
        <p:spPr>
          <a:xfrm>
            <a:off x="2130235" y="1490830"/>
            <a:ext cx="3565391" cy="44781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42875" indent="-142875">
              <a:buFont typeface="Arial"/>
              <a:buChar char="•"/>
            </a:pPr>
            <a:r>
              <a:rPr lang="es-ES" sz="1600" dirty="0" smtClean="0"/>
              <a:t>Emergencia - Estructura Móvil de Emergencia y Reanimación (SMUR) - Unidad de Cuidados Continuos (USC)</a:t>
            </a: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Quirófano</a:t>
            </a:r>
            <a:r>
              <a:rPr lang="en-US" sz="1600" dirty="0" smtClean="0"/>
              <a:t>, </a:t>
            </a:r>
            <a:r>
              <a:rPr lang="en-US" sz="1600" dirty="0" err="1" smtClean="0"/>
              <a:t>Endoscopia</a:t>
            </a:r>
            <a:r>
              <a:rPr lang="en-US" sz="1600" dirty="0" smtClean="0"/>
              <a:t> y </a:t>
            </a:r>
            <a:r>
              <a:rPr lang="en-US" sz="1600" dirty="0" err="1" smtClean="0"/>
              <a:t>Quirófano</a:t>
            </a:r>
            <a:r>
              <a:rPr lang="en-US" sz="1600" dirty="0" smtClean="0"/>
              <a:t>, </a:t>
            </a:r>
            <a:r>
              <a:rPr lang="en-US" sz="1600" dirty="0" err="1" smtClean="0"/>
              <a:t>Endoscopia</a:t>
            </a:r>
            <a:r>
              <a:rPr lang="en-US" sz="1600" dirty="0" smtClean="0"/>
              <a:t> y </a:t>
            </a:r>
            <a:r>
              <a:rPr lang="en-US" sz="1600" dirty="0" err="1" smtClean="0"/>
              <a:t>Esterilización</a:t>
            </a:r>
            <a:r>
              <a:rPr lang="en-US" sz="1600" dirty="0" smtClean="0"/>
              <a:t> </a:t>
            </a: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>
                <a:cs typeface="Calibri"/>
              </a:rPr>
              <a:t>Cirugía</a:t>
            </a:r>
            <a:endParaRPr lang="en-US" sz="1600" dirty="0" smtClean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Consultas</a:t>
            </a:r>
            <a:r>
              <a:rPr lang="en-US" sz="1600" dirty="0" smtClean="0"/>
              <a:t> </a:t>
            </a:r>
            <a:r>
              <a:rPr lang="en-US" sz="1600" dirty="0" err="1" smtClean="0"/>
              <a:t>Externas</a:t>
            </a:r>
            <a:endParaRPr lang="en-US" sz="1600" dirty="0" smtClean="0"/>
          </a:p>
          <a:p>
            <a:pPr marL="142875" indent="-142875">
              <a:buFont typeface="Arial"/>
              <a:buChar char="•"/>
            </a:pPr>
            <a:r>
              <a:rPr lang="es-ES" sz="1600" dirty="0" smtClean="0"/>
              <a:t>Diagnóstico por imágenes (radiología, tomografía computarizada, resonancia magnética: resonancia magnética, ecografía)</a:t>
            </a: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Equipo</a:t>
            </a:r>
            <a:r>
              <a:rPr lang="en-US" sz="1600" dirty="0" smtClean="0"/>
              <a:t> de </a:t>
            </a:r>
            <a:r>
              <a:rPr lang="en-US" sz="1600" dirty="0" err="1" smtClean="0"/>
              <a:t>higiene</a:t>
            </a:r>
            <a:r>
              <a:rPr lang="en-US" sz="1600" dirty="0" smtClean="0"/>
              <a:t> </a:t>
            </a:r>
            <a:r>
              <a:rPr lang="en-US" sz="1600" dirty="0" err="1" smtClean="0"/>
              <a:t>operativa</a:t>
            </a:r>
            <a:r>
              <a:rPr lang="en-US" sz="1600" dirty="0" smtClean="0"/>
              <a:t> (EOH) </a:t>
            </a:r>
            <a:endParaRPr lang="en-US" sz="1600" dirty="0" smtClean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s-ES" sz="1600" dirty="0" smtClean="0"/>
              <a:t>Vía específica de acceso a la salud </a:t>
            </a:r>
            <a:r>
              <a:rPr lang="en-US" sz="1600" dirty="0" smtClean="0"/>
              <a:t>(PASS) </a:t>
            </a:r>
            <a:endParaRPr lang="en-US" sz="1600" dirty="0" smtClean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pt-BR" sz="1600" dirty="0" smtClean="0"/>
              <a:t>Centro Perinatal de Proximidad Oloronais </a:t>
            </a:r>
            <a:r>
              <a:rPr lang="en-US" sz="1600" dirty="0" smtClean="0"/>
              <a:t>(CPOP) </a:t>
            </a:r>
            <a:endParaRPr lang="en-US" sz="1600" dirty="0" smtClean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Farmacia</a:t>
            </a:r>
            <a:r>
              <a:rPr lang="en-US" sz="1600" dirty="0" smtClean="0"/>
              <a:t> </a:t>
            </a:r>
            <a:endParaRPr lang="en-US" sz="1600" dirty="0" smtClean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Laboratorio</a:t>
            </a:r>
            <a:r>
              <a:rPr lang="en-US" sz="1600" dirty="0" smtClean="0"/>
              <a:t> de </a:t>
            </a:r>
            <a:r>
              <a:rPr lang="en-US" sz="1600" dirty="0" err="1" smtClean="0"/>
              <a:t>Biología</a:t>
            </a:r>
            <a:r>
              <a:rPr lang="en-US" sz="1600" dirty="0" smtClean="0"/>
              <a:t> </a:t>
            </a:r>
            <a:r>
              <a:rPr lang="en-US" sz="1600" dirty="0" err="1" smtClean="0"/>
              <a:t>Médica</a:t>
            </a:r>
            <a:endParaRPr lang="en-US" sz="16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FF979-6F42-EB2D-289D-A453C7C22D86}"/>
              </a:ext>
            </a:extLst>
          </p:cNvPr>
          <p:cNvSpPr txBox="1"/>
          <p:nvPr/>
        </p:nvSpPr>
        <p:spPr>
          <a:xfrm>
            <a:off x="5832252" y="687475"/>
            <a:ext cx="2234616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spc="150" dirty="0" smtClean="0">
                <a:solidFill>
                  <a:srgbClr val="201853"/>
                </a:solidFill>
                <a:latin typeface="Montserrat Light"/>
              </a:rPr>
              <a:t>SERVICIO DE GERIATRÍA Y MEDICINA</a:t>
            </a:r>
            <a:endParaRPr lang="en-US" sz="1600" spc="150" dirty="0">
              <a:solidFill>
                <a:srgbClr val="201853"/>
              </a:solidFill>
              <a:latin typeface="Montserrat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C5261-0530-B838-C5DB-34B17D2D546E}"/>
              </a:ext>
            </a:extLst>
          </p:cNvPr>
          <p:cNvSpPr txBox="1"/>
          <p:nvPr/>
        </p:nvSpPr>
        <p:spPr>
          <a:xfrm>
            <a:off x="5889311" y="1490830"/>
            <a:ext cx="2921475" cy="37394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Medicina</a:t>
            </a:r>
            <a:r>
              <a:rPr lang="en-US" sz="1600" dirty="0" smtClean="0"/>
              <a:t> </a:t>
            </a:r>
            <a:r>
              <a:rPr lang="en-US" sz="1600" dirty="0" err="1" smtClean="0"/>
              <a:t>geriátrica</a:t>
            </a:r>
            <a:r>
              <a:rPr lang="en-US" sz="1600" dirty="0" smtClean="0"/>
              <a:t> de </a:t>
            </a:r>
            <a:r>
              <a:rPr lang="en-US" sz="1600" dirty="0" err="1" smtClean="0"/>
              <a:t>corta</a:t>
            </a:r>
            <a:r>
              <a:rPr lang="en-US" sz="1600" dirty="0" smtClean="0"/>
              <a:t> estancia</a:t>
            </a: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Medicina</a:t>
            </a:r>
            <a:r>
              <a:rPr lang="en-US" sz="1600" dirty="0" smtClean="0"/>
              <a:t> </a:t>
            </a:r>
            <a:r>
              <a:rPr lang="en-US" sz="1600" dirty="0" err="1" smtClean="0"/>
              <a:t>Polivalente</a:t>
            </a:r>
            <a:endParaRPr lang="en-US" sz="1600" dirty="0" smtClean="0"/>
          </a:p>
          <a:p>
            <a:pPr marL="142875" indent="-142875">
              <a:buFont typeface="Arial"/>
              <a:buChar char="•"/>
            </a:pPr>
            <a:r>
              <a:rPr lang="es-ES" sz="1600" dirty="0" smtClean="0"/>
              <a:t>Atención médica y de rehabilitación </a:t>
            </a:r>
            <a:r>
              <a:rPr lang="en-US" sz="1600" dirty="0" smtClean="0"/>
              <a:t>(SMR</a:t>
            </a:r>
            <a:r>
              <a:rPr lang="en-US" sz="1600" dirty="0"/>
              <a:t>) </a:t>
            </a:r>
            <a:endParaRPr lang="en-US" sz="1600" dirty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Medicina</a:t>
            </a:r>
            <a:r>
              <a:rPr lang="en-US" sz="1600" dirty="0" smtClean="0"/>
              <a:t> </a:t>
            </a:r>
            <a:r>
              <a:rPr lang="en-US" sz="1600" dirty="0" err="1" smtClean="0"/>
              <a:t>Ambulatoria</a:t>
            </a:r>
            <a:r>
              <a:rPr lang="en-US" sz="1600" dirty="0"/>
              <a:t> </a:t>
            </a:r>
            <a:endParaRPr lang="en-US" sz="1600" dirty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Unidades</a:t>
            </a:r>
            <a:r>
              <a:rPr lang="en-US" sz="1600" dirty="0" smtClean="0"/>
              <a:t> de </a:t>
            </a:r>
            <a:r>
              <a:rPr lang="en-US" sz="1600" dirty="0" err="1" smtClean="0"/>
              <a:t>Cuidados</a:t>
            </a:r>
            <a:r>
              <a:rPr lang="en-US" sz="1600" dirty="0" smtClean="0"/>
              <a:t> a Largo </a:t>
            </a:r>
            <a:r>
              <a:rPr lang="en-US" sz="1600" dirty="0" err="1" smtClean="0"/>
              <a:t>Plazo</a:t>
            </a:r>
            <a:r>
              <a:rPr lang="en-US" sz="1600" dirty="0" smtClean="0"/>
              <a:t> (USLD</a:t>
            </a:r>
            <a:r>
              <a:rPr lang="en-US" sz="1600" dirty="0"/>
              <a:t>) </a:t>
            </a:r>
            <a:endParaRPr lang="en-US" sz="1600" dirty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s-ES" sz="1600" dirty="0" smtClean="0"/>
              <a:t>Establecimiento Residencial para Personas Mayores Dependientes </a:t>
            </a:r>
            <a:r>
              <a:rPr lang="en-US" sz="1600" dirty="0" err="1" smtClean="0"/>
              <a:t>Âge</a:t>
            </a:r>
            <a:r>
              <a:rPr lang="en-US" sz="1600" dirty="0" smtClean="0"/>
              <a:t> </a:t>
            </a:r>
            <a:r>
              <a:rPr lang="en-US" sz="1600" dirty="0"/>
              <a:t>d’Or (EHPAD) </a:t>
            </a:r>
            <a:endParaRPr lang="en-US" sz="1600" dirty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s-ES" sz="1600" dirty="0" smtClean="0"/>
              <a:t>Equipo móvil de orientación geriátrica</a:t>
            </a:r>
            <a:r>
              <a:rPr lang="en-US" sz="1600" dirty="0" smtClean="0"/>
              <a:t>(EMOG</a:t>
            </a:r>
            <a:r>
              <a:rPr lang="en-US" sz="1600" dirty="0"/>
              <a:t>) </a:t>
            </a:r>
            <a:endParaRPr lang="en-US" sz="1600" dirty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s-ES" sz="1600" dirty="0" smtClean="0"/>
              <a:t>Equipo móvil de apoyo y cuidados paliativos </a:t>
            </a:r>
            <a:r>
              <a:rPr lang="en-US" sz="1600" dirty="0" smtClean="0"/>
              <a:t>(EMASP</a:t>
            </a:r>
            <a:r>
              <a:rPr lang="en-US" sz="1600" dirty="0"/>
              <a:t>)</a:t>
            </a:r>
            <a:endParaRPr lang="en-US" sz="1600" dirty="0">
              <a:cs typeface="Calibri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851882AB-9A6E-768D-2236-494883E540D3}"/>
              </a:ext>
            </a:extLst>
          </p:cNvPr>
          <p:cNvSpPr txBox="1"/>
          <p:nvPr/>
        </p:nvSpPr>
        <p:spPr>
          <a:xfrm>
            <a:off x="560488" y="5551541"/>
            <a:ext cx="351544" cy="238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98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1" name="Graphic 29" descr="Lit avec un remplissage uni">
            <a:extLst>
              <a:ext uri="{FF2B5EF4-FFF2-40B4-BE49-F238E27FC236}">
                <a16:creationId xmlns:a16="http://schemas.microsoft.com/office/drawing/2014/main" id="{860D28C7-62A1-1708-4AC8-DEE901F38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891" y="5443140"/>
            <a:ext cx="457200" cy="457200"/>
          </a:xfrm>
          <a:prstGeom prst="rect">
            <a:avLst/>
          </a:prstGeom>
        </p:spPr>
      </p:pic>
      <p:sp>
        <p:nvSpPr>
          <p:cNvPr id="32" name="TextBox 13">
            <a:extLst>
              <a:ext uri="{FF2B5EF4-FFF2-40B4-BE49-F238E27FC236}">
                <a16:creationId xmlns:a16="http://schemas.microsoft.com/office/drawing/2014/main" id="{7AE51219-57F9-0315-0D43-CC3D76576F9B}"/>
              </a:ext>
            </a:extLst>
          </p:cNvPr>
          <p:cNvSpPr txBox="1"/>
          <p:nvPr/>
        </p:nvSpPr>
        <p:spPr>
          <a:xfrm>
            <a:off x="981526" y="6558173"/>
            <a:ext cx="905931" cy="22192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900" b="1" spc="14" dirty="0" err="1">
                <a:solidFill>
                  <a:schemeClr val="accent5">
                    <a:lumMod val="50000"/>
                  </a:schemeClr>
                </a:solidFill>
                <a:latin typeface="Montserrat Light"/>
              </a:rPr>
              <a:t>Âge</a:t>
            </a:r>
            <a:r>
              <a:rPr lang="en-US" sz="900" b="1" spc="14" dirty="0">
                <a:solidFill>
                  <a:schemeClr val="accent5">
                    <a:lumMod val="50000"/>
                  </a:schemeClr>
                </a:solidFill>
                <a:latin typeface="Montserrat Light"/>
              </a:rPr>
              <a:t> d'Or</a:t>
            </a:r>
            <a:endParaRPr lang="en-US" sz="9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0218" y="768290"/>
            <a:ext cx="1947675" cy="6182700"/>
          </a:xfrm>
          <a:prstGeom prst="rect">
            <a:avLst/>
          </a:prstGeom>
          <a:solidFill>
            <a:srgbClr val="201853"/>
          </a:solidFill>
        </p:spPr>
      </p:sp>
      <p:sp>
        <p:nvSpPr>
          <p:cNvPr id="5" name="TextBox 5"/>
          <p:cNvSpPr txBox="1"/>
          <p:nvPr/>
        </p:nvSpPr>
        <p:spPr>
          <a:xfrm>
            <a:off x="161183" y="928478"/>
            <a:ext cx="148666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20"/>
              </a:lnSpc>
            </a:pPr>
            <a:r>
              <a:rPr lang="en-US" sz="900" b="1" spc="112" dirty="0">
                <a:solidFill>
                  <a:srgbClr val="FFFFFF"/>
                </a:solidFill>
                <a:latin typeface="Montserrat Classic Bold"/>
              </a:rPr>
              <a:t>LE CENTRE HOSPITALIER PUBLIC D'OLORON SAINTE-MARIE</a:t>
            </a:r>
            <a:endParaRPr lang="en-US" sz="900" b="1" dirty="0"/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851882AB-9A6E-768D-2236-494883E540D3}"/>
              </a:ext>
            </a:extLst>
          </p:cNvPr>
          <p:cNvSpPr txBox="1"/>
          <p:nvPr/>
        </p:nvSpPr>
        <p:spPr>
          <a:xfrm>
            <a:off x="381238" y="2071830"/>
            <a:ext cx="351544" cy="238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145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F5BA54B7-B070-DFF9-B9EE-DBD64F856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" r="16667" b="2326"/>
          <a:stretch/>
        </p:blipFill>
        <p:spPr>
          <a:xfrm>
            <a:off x="-60218" y="5901288"/>
            <a:ext cx="1947675" cy="929827"/>
          </a:xfrm>
          <a:prstGeom prst="rect">
            <a:avLst/>
          </a:prstGeom>
        </p:spPr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BDEC04DA-63BB-483A-9862-ADDA998D2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72109"/>
            <a:ext cx="1887457" cy="1729012"/>
          </a:xfrm>
          <a:prstGeom prst="rect">
            <a:avLst/>
          </a:prstGeom>
        </p:spPr>
      </p:pic>
      <p:sp>
        <p:nvSpPr>
          <p:cNvPr id="26" name="TextBox 13">
            <a:extLst>
              <a:ext uri="{FF2B5EF4-FFF2-40B4-BE49-F238E27FC236}">
                <a16:creationId xmlns:a16="http://schemas.microsoft.com/office/drawing/2014/main" id="{0A20FAB4-10F1-6628-3BD1-2DAA9930DE8E}"/>
              </a:ext>
            </a:extLst>
          </p:cNvPr>
          <p:cNvSpPr txBox="1"/>
          <p:nvPr/>
        </p:nvSpPr>
        <p:spPr>
          <a:xfrm>
            <a:off x="442213" y="3046291"/>
            <a:ext cx="29361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spc="14" dirty="0">
                <a:solidFill>
                  <a:schemeClr val="bg1"/>
                </a:solidFill>
                <a:latin typeface="Montserrat Light"/>
              </a:rPr>
              <a:t>41</a:t>
            </a:r>
            <a:endParaRPr lang="en-US" sz="900" dirty="0">
              <a:solidFill>
                <a:schemeClr val="bg1"/>
              </a:solidFill>
              <a:highlight>
                <a:srgbClr val="FFFF00"/>
              </a:highlight>
              <a:cs typeface="Calibri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5EA1B9D0-21F2-60B9-600E-1C77C20C9832}"/>
              </a:ext>
            </a:extLst>
          </p:cNvPr>
          <p:cNvSpPr txBox="1"/>
          <p:nvPr/>
        </p:nvSpPr>
        <p:spPr>
          <a:xfrm>
            <a:off x="378131" y="2473435"/>
            <a:ext cx="357758" cy="238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558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7AE51219-57F9-0315-0D43-CC3D76576F9B}"/>
              </a:ext>
            </a:extLst>
          </p:cNvPr>
          <p:cNvSpPr txBox="1"/>
          <p:nvPr/>
        </p:nvSpPr>
        <p:spPr>
          <a:xfrm>
            <a:off x="981526" y="6558173"/>
            <a:ext cx="905931" cy="22192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900" b="1" spc="14" dirty="0" err="1">
                <a:solidFill>
                  <a:schemeClr val="accent5">
                    <a:lumMod val="50000"/>
                  </a:schemeClr>
                </a:solidFill>
                <a:latin typeface="Montserrat Light"/>
              </a:rPr>
              <a:t>Âge</a:t>
            </a:r>
            <a:r>
              <a:rPr lang="en-US" sz="900" b="1" spc="14" dirty="0">
                <a:solidFill>
                  <a:schemeClr val="accent5">
                    <a:lumMod val="50000"/>
                  </a:schemeClr>
                </a:solidFill>
                <a:latin typeface="Montserrat Light"/>
              </a:rPr>
              <a:t> d'Or</a:t>
            </a:r>
            <a:endParaRPr lang="en-US" sz="9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" name="Graphic 29" descr="Lit avec un remplissage uni">
            <a:extLst>
              <a:ext uri="{FF2B5EF4-FFF2-40B4-BE49-F238E27FC236}">
                <a16:creationId xmlns:a16="http://schemas.microsoft.com/office/drawing/2014/main" id="{860D28C7-62A1-1708-4AC8-DEE901F38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260" y="1948029"/>
            <a:ext cx="457200" cy="457200"/>
          </a:xfrm>
          <a:prstGeom prst="rect">
            <a:avLst/>
          </a:prstGeom>
        </p:spPr>
      </p:pic>
      <p:pic>
        <p:nvPicPr>
          <p:cNvPr id="30" name="Graphic 30" descr="Femme médecin avec un remplissage uni">
            <a:extLst>
              <a:ext uri="{FF2B5EF4-FFF2-40B4-BE49-F238E27FC236}">
                <a16:creationId xmlns:a16="http://schemas.microsoft.com/office/drawing/2014/main" id="{B1B13BB2-5ACB-FFDB-90F0-F699300F01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607" y="2898585"/>
            <a:ext cx="398884" cy="398884"/>
          </a:xfrm>
          <a:prstGeom prst="rect">
            <a:avLst/>
          </a:prstGeom>
        </p:spPr>
      </p:pic>
      <p:pic>
        <p:nvPicPr>
          <p:cNvPr id="35" name="Graphic 35" descr="Groupe avec un remplissage uni">
            <a:extLst>
              <a:ext uri="{FF2B5EF4-FFF2-40B4-BE49-F238E27FC236}">
                <a16:creationId xmlns:a16="http://schemas.microsoft.com/office/drawing/2014/main" id="{C40A5F13-BC24-0562-4B12-5E7B1DC4A2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9607" y="2293554"/>
            <a:ext cx="550506" cy="562169"/>
          </a:xfrm>
          <a:prstGeom prst="rect">
            <a:avLst/>
          </a:prstGeom>
        </p:spPr>
      </p:pic>
      <p:sp>
        <p:nvSpPr>
          <p:cNvPr id="25" name="TextBox 13">
            <a:extLst>
              <a:ext uri="{FF2B5EF4-FFF2-40B4-BE49-F238E27FC236}">
                <a16:creationId xmlns:a16="http://schemas.microsoft.com/office/drawing/2014/main" id="{3EB60F26-4001-E5B4-1BCE-968BED88EAFA}"/>
              </a:ext>
            </a:extLst>
          </p:cNvPr>
          <p:cNvSpPr txBox="1"/>
          <p:nvPr/>
        </p:nvSpPr>
        <p:spPr>
          <a:xfrm>
            <a:off x="412360" y="2853847"/>
            <a:ext cx="404410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000" b="1" spc="14" dirty="0" err="1">
                <a:solidFill>
                  <a:schemeClr val="bg1"/>
                </a:solidFill>
                <a:latin typeface="Montserrat Light"/>
              </a:rPr>
              <a:t>dont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7" name="TextBox 13">
            <a:extLst>
              <a:ext uri="{FF2B5EF4-FFF2-40B4-BE49-F238E27FC236}">
                <a16:creationId xmlns:a16="http://schemas.microsoft.com/office/drawing/2014/main" id="{22766D39-E1A6-D2D9-61BA-CFDD851026BE}"/>
              </a:ext>
            </a:extLst>
          </p:cNvPr>
          <p:cNvSpPr txBox="1"/>
          <p:nvPr/>
        </p:nvSpPr>
        <p:spPr>
          <a:xfrm>
            <a:off x="362604" y="4728452"/>
            <a:ext cx="159989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900" b="1" spc="14" dirty="0">
                <a:solidFill>
                  <a:schemeClr val="bg1"/>
                </a:solidFill>
                <a:latin typeface="Montserrat Light"/>
              </a:rPr>
              <a:t>Site de </a:t>
            </a:r>
            <a:r>
              <a:rPr lang="en-US" sz="900" b="1" spc="14" dirty="0" err="1">
                <a:solidFill>
                  <a:schemeClr val="bg1"/>
                </a:solidFill>
                <a:latin typeface="Montserrat Light"/>
              </a:rPr>
              <a:t>Legugnon</a:t>
            </a:r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59F6E-E7DD-0C79-552E-45174BBC1726}"/>
              </a:ext>
            </a:extLst>
          </p:cNvPr>
          <p:cNvSpPr txBox="1"/>
          <p:nvPr/>
        </p:nvSpPr>
        <p:spPr>
          <a:xfrm>
            <a:off x="2348821" y="768290"/>
            <a:ext cx="4247388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spc="150" dirty="0" smtClean="0">
                <a:solidFill>
                  <a:srgbClr val="201853"/>
                </a:solidFill>
                <a:latin typeface="Montserrat Light"/>
              </a:rPr>
              <a:t>CONSULTAS AMBULATORIAS</a:t>
            </a:r>
            <a:endParaRPr lang="en-US" sz="1600" spc="150" dirty="0">
              <a:solidFill>
                <a:srgbClr val="201853"/>
              </a:solidFill>
              <a:latin typeface="Montserrat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FDB14-3148-DFD1-3329-1DFBDAD75567}"/>
              </a:ext>
            </a:extLst>
          </p:cNvPr>
          <p:cNvSpPr txBox="1"/>
          <p:nvPr/>
        </p:nvSpPr>
        <p:spPr>
          <a:xfrm>
            <a:off x="2558049" y="1415791"/>
            <a:ext cx="5322839" cy="47243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Anestesia</a:t>
            </a:r>
            <a:r>
              <a:rPr lang="en-US" sz="1600" dirty="0"/>
              <a:t> </a:t>
            </a:r>
            <a:endParaRPr lang="en-US" sz="1600" dirty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Cardiología</a:t>
            </a:r>
            <a:r>
              <a:rPr lang="en-US" sz="1600" dirty="0"/>
              <a:t> </a:t>
            </a:r>
            <a:endParaRPr lang="en-US" sz="1600" dirty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Cirugía</a:t>
            </a:r>
            <a:r>
              <a:rPr lang="en-US" sz="1600" dirty="0" smtClean="0"/>
              <a:t> </a:t>
            </a:r>
            <a:r>
              <a:rPr lang="en-US" sz="1600" dirty="0" err="1" smtClean="0"/>
              <a:t>Ortopédica</a:t>
            </a:r>
            <a:endParaRPr lang="en-US" sz="1600" dirty="0" smtClean="0"/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Cirugía</a:t>
            </a:r>
            <a:r>
              <a:rPr lang="en-US" sz="1600" dirty="0" smtClean="0"/>
              <a:t> Visceral y </a:t>
            </a:r>
            <a:r>
              <a:rPr lang="en-US" sz="1600" dirty="0" err="1" smtClean="0"/>
              <a:t>Digestiva</a:t>
            </a:r>
            <a:endParaRPr lang="en-US" sz="1600" dirty="0" smtClean="0"/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Diabetología</a:t>
            </a:r>
            <a:r>
              <a:rPr lang="en-US" sz="1600" dirty="0" smtClean="0"/>
              <a:t> / </a:t>
            </a:r>
            <a:r>
              <a:rPr lang="en-US" sz="1600" dirty="0" err="1" smtClean="0"/>
              <a:t>Endocrinología</a:t>
            </a:r>
            <a:endParaRPr lang="en-US" sz="1600" dirty="0" smtClean="0"/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Enfermedad</a:t>
            </a:r>
            <a:r>
              <a:rPr lang="en-US" sz="1600" dirty="0" smtClean="0"/>
              <a:t> </a:t>
            </a:r>
            <a:r>
              <a:rPr lang="en-US" sz="1600" dirty="0" err="1" smtClean="0"/>
              <a:t>metabólica</a:t>
            </a:r>
            <a:r>
              <a:rPr lang="en-US" sz="1600" dirty="0"/>
              <a:t> </a:t>
            </a:r>
            <a:endParaRPr lang="en-US" sz="1600" dirty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Dietético</a:t>
            </a:r>
            <a:r>
              <a:rPr lang="en-US" sz="1600" dirty="0"/>
              <a:t> </a:t>
            </a:r>
            <a:endParaRPr lang="en-US" sz="1600" dirty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Dermatología</a:t>
            </a:r>
            <a:r>
              <a:rPr lang="en-US" sz="1600" dirty="0"/>
              <a:t> </a:t>
            </a:r>
            <a:endParaRPr lang="en-US" sz="1600" dirty="0">
              <a:cs typeface="Calibri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/>
              <a:t>Gastroenterología</a:t>
            </a:r>
            <a:endParaRPr lang="en-US" sz="1600" dirty="0" smtClean="0"/>
          </a:p>
          <a:p>
            <a:pPr marL="142875" indent="-142875">
              <a:buFont typeface="Arial"/>
              <a:buChar char="•"/>
            </a:pPr>
            <a:r>
              <a:rPr lang="en-US" sz="1600" dirty="0" err="1" smtClean="0">
                <a:ea typeface="+mn-lt"/>
                <a:cs typeface="+mn-lt"/>
              </a:rPr>
              <a:t>Ginecología</a:t>
            </a:r>
            <a:r>
              <a:rPr lang="en-US" sz="1600" dirty="0" smtClean="0">
                <a:ea typeface="+mn-lt"/>
                <a:cs typeface="+mn-lt"/>
              </a:rPr>
              <a:t> – </a:t>
            </a:r>
            <a:r>
              <a:rPr lang="en-US" sz="1600" dirty="0" err="1" smtClean="0">
                <a:ea typeface="+mn-lt"/>
                <a:cs typeface="+mn-lt"/>
              </a:rPr>
              <a:t>Obstetricia</a:t>
            </a:r>
            <a:r>
              <a:rPr lang="en-US" sz="1600" dirty="0" smtClean="0">
                <a:ea typeface="+mn-lt"/>
                <a:cs typeface="+mn-lt"/>
              </a:rPr>
              <a:t> (Centre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Périnatal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Oloronais</a:t>
            </a:r>
            <a:r>
              <a:rPr lang="en-US" sz="1600" dirty="0">
                <a:ea typeface="+mn-lt"/>
                <a:cs typeface="+mn-lt"/>
              </a:rPr>
              <a:t> de </a:t>
            </a:r>
            <a:r>
              <a:rPr lang="en-US" sz="1600" dirty="0" err="1">
                <a:ea typeface="+mn-lt"/>
                <a:cs typeface="+mn-lt"/>
              </a:rPr>
              <a:t>Proximité</a:t>
            </a:r>
            <a:r>
              <a:rPr lang="en-US" sz="1600" dirty="0" smtClean="0">
                <a:ea typeface="+mn-lt"/>
                <a:cs typeface="+mn-lt"/>
              </a:rPr>
              <a:t>)</a:t>
            </a: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>
                <a:cs typeface="Arial"/>
              </a:rPr>
              <a:t>Geriatría</a:t>
            </a:r>
            <a:r>
              <a:rPr lang="en-US" sz="1600" dirty="0" smtClean="0">
                <a:cs typeface="Arial"/>
              </a:rPr>
              <a:t> y </a:t>
            </a:r>
            <a:r>
              <a:rPr lang="en-US" sz="1600" dirty="0" err="1" smtClean="0">
                <a:cs typeface="Arial"/>
              </a:rPr>
              <a:t>memoriaHypnose</a:t>
            </a:r>
            <a:endParaRPr lang="en-US" sz="1600" dirty="0">
              <a:cs typeface="Arial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>
                <a:cs typeface="Arial"/>
              </a:rPr>
              <a:t>Neurología</a:t>
            </a:r>
            <a:r>
              <a:rPr lang="en-US" sz="1600" dirty="0" smtClean="0">
                <a:cs typeface="Arial"/>
              </a:rPr>
              <a:t>​</a:t>
            </a:r>
            <a:endParaRPr lang="en-US" sz="1600" dirty="0">
              <a:cs typeface="Arial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>
                <a:cs typeface="Arial"/>
              </a:rPr>
              <a:t>Neuropsicología</a:t>
            </a:r>
            <a:endParaRPr lang="en-US" sz="1600" dirty="0" smtClean="0">
              <a:cs typeface="Arial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>
                <a:cs typeface="Arial"/>
              </a:rPr>
              <a:t>Nefrología</a:t>
            </a:r>
            <a:r>
              <a:rPr lang="en-US" sz="1600" dirty="0" smtClean="0">
                <a:cs typeface="Arial"/>
              </a:rPr>
              <a:t>​</a:t>
            </a:r>
            <a:endParaRPr lang="en-US" sz="1600" dirty="0">
              <a:cs typeface="Arial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>
                <a:cs typeface="Arial"/>
              </a:rPr>
              <a:t>Odontología</a:t>
            </a:r>
            <a:endParaRPr lang="en-US" sz="1600" dirty="0" smtClean="0">
              <a:cs typeface="Arial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>
                <a:cs typeface="Arial"/>
              </a:rPr>
              <a:t>Oftalmología</a:t>
            </a:r>
            <a:endParaRPr lang="en-US" sz="1600" dirty="0">
              <a:cs typeface="Arial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>
                <a:cs typeface="Arial"/>
              </a:rPr>
              <a:t>Otorrinolaringología</a:t>
            </a:r>
            <a:endParaRPr lang="en-US" sz="1600" dirty="0" smtClean="0">
              <a:cs typeface="Arial"/>
            </a:endParaRPr>
          </a:p>
          <a:p>
            <a:pPr marL="142875" indent="-142875">
              <a:buFont typeface="Arial"/>
              <a:buChar char="•"/>
            </a:pPr>
            <a:r>
              <a:rPr lang="en-US" sz="1600" dirty="0" err="1" smtClean="0">
                <a:cs typeface="Arial"/>
              </a:rPr>
              <a:t>Reumatología</a:t>
            </a:r>
            <a:r>
              <a:rPr lang="en-US" sz="1600" dirty="0" smtClean="0">
                <a:cs typeface="Arial"/>
              </a:rPr>
              <a:t>​</a:t>
            </a:r>
            <a:endParaRPr lang="en-US" sz="1600" dirty="0">
              <a:cs typeface="Arial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851882AB-9A6E-768D-2236-494883E540D3}"/>
              </a:ext>
            </a:extLst>
          </p:cNvPr>
          <p:cNvSpPr txBox="1"/>
          <p:nvPr/>
        </p:nvSpPr>
        <p:spPr>
          <a:xfrm>
            <a:off x="572964" y="5553978"/>
            <a:ext cx="351544" cy="238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98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1" name="Graphic 29" descr="Lit avec un remplissage uni">
            <a:extLst>
              <a:ext uri="{FF2B5EF4-FFF2-40B4-BE49-F238E27FC236}">
                <a16:creationId xmlns:a16="http://schemas.microsoft.com/office/drawing/2014/main" id="{860D28C7-62A1-1708-4AC8-DEE901F38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891" y="5443140"/>
            <a:ext cx="457200" cy="457200"/>
          </a:xfrm>
          <a:prstGeom prst="rect">
            <a:avLst/>
          </a:prstGeom>
        </p:spPr>
      </p:pic>
      <p:sp>
        <p:nvSpPr>
          <p:cNvPr id="32" name="TextBox 13">
            <a:extLst>
              <a:ext uri="{FF2B5EF4-FFF2-40B4-BE49-F238E27FC236}">
                <a16:creationId xmlns:a16="http://schemas.microsoft.com/office/drawing/2014/main" id="{22766D39-E1A6-D2D9-61BA-CFDD851026BE}"/>
              </a:ext>
            </a:extLst>
          </p:cNvPr>
          <p:cNvSpPr txBox="1"/>
          <p:nvPr/>
        </p:nvSpPr>
        <p:spPr>
          <a:xfrm>
            <a:off x="362604" y="4728452"/>
            <a:ext cx="1524853" cy="22192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900" b="1" spc="14" dirty="0">
                <a:solidFill>
                  <a:schemeClr val="accent5">
                    <a:lumMod val="50000"/>
                  </a:schemeClr>
                </a:solidFill>
                <a:latin typeface="Montserrat Light"/>
              </a:rPr>
              <a:t>Site de </a:t>
            </a:r>
            <a:r>
              <a:rPr lang="en-US" sz="900" b="1" spc="14" dirty="0" err="1">
                <a:solidFill>
                  <a:schemeClr val="accent5">
                    <a:lumMod val="50000"/>
                  </a:schemeClr>
                </a:solidFill>
                <a:latin typeface="Montserrat Light"/>
              </a:rPr>
              <a:t>Legugnon</a:t>
            </a:r>
            <a:endParaRPr lang="en-US" sz="900" dirty="0" err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SALUD PÚBLICA :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1308" y="1656665"/>
            <a:ext cx="6764042" cy="909827"/>
          </a:xfrm>
        </p:spPr>
        <p:txBody>
          <a:bodyPr>
            <a:noAutofit/>
          </a:bodyPr>
          <a:lstStyle/>
          <a:p>
            <a:r>
              <a:rPr lang="es-ES" sz="2000" dirty="0" smtClean="0"/>
              <a:t>Un evento anual de prevención con la MSPO, GE APA SANTE...: Juegos de </a:t>
            </a:r>
            <a:r>
              <a:rPr lang="es-ES" sz="2000" dirty="0" err="1" smtClean="0"/>
              <a:t>Depiste</a:t>
            </a:r>
            <a:r>
              <a:rPr lang="es-ES" sz="2000" dirty="0" smtClean="0"/>
              <a:t> en junio de 2024, </a:t>
            </a:r>
            <a:r>
              <a:rPr lang="es-ES" sz="2000" dirty="0" err="1" smtClean="0"/>
              <a:t>Parcours</a:t>
            </a:r>
            <a:r>
              <a:rPr lang="es-ES" sz="2000" dirty="0" smtClean="0"/>
              <a:t> du </a:t>
            </a:r>
            <a:r>
              <a:rPr lang="es-ES" sz="2000" dirty="0" err="1" smtClean="0"/>
              <a:t>cœur</a:t>
            </a:r>
            <a:r>
              <a:rPr lang="es-ES" sz="2000" dirty="0" smtClean="0"/>
              <a:t> en mayo de 2025</a:t>
            </a:r>
            <a:endParaRPr lang="fr-FR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F00F-50E8-41AF-B4C8-1FBB3B1D1C31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374FD-5A11-4B9F-B37A-D2012F369471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" y="1656666"/>
            <a:ext cx="1038533" cy="9098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2773" y="2566492"/>
            <a:ext cx="82374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4C495B"/>
                </a:solidFill>
              </a:rPr>
              <a:t>Sector</a:t>
            </a:r>
            <a:r>
              <a:rPr lang="fr-FR" sz="2400" dirty="0" smtClean="0">
                <a:solidFill>
                  <a:srgbClr val="4C495B"/>
                </a:solidFill>
              </a:rPr>
              <a:t> AVC: GHT Béarn y Soule, </a:t>
            </a:r>
            <a:r>
              <a:rPr lang="fr-FR" sz="2400" dirty="0" err="1" smtClean="0">
                <a:solidFill>
                  <a:srgbClr val="4C495B"/>
                </a:solidFill>
              </a:rPr>
              <a:t>liberales</a:t>
            </a:r>
            <a:r>
              <a:rPr lang="fr-FR" sz="2400" dirty="0" smtClean="0">
                <a:solidFill>
                  <a:srgbClr val="4C495B"/>
                </a:solidFill>
              </a:rPr>
              <a:t>, CPAM, ESEA, MSPO, HAD...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4C495B"/>
                </a:solidFill>
              </a:rPr>
              <a:t>Detecciones: enfermedad renal, audición,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4C495B"/>
                </a:solidFill>
              </a:rPr>
              <a:t>Cribado de cáncer </a:t>
            </a:r>
            <a:r>
              <a:rPr lang="es-ES" sz="2400" dirty="0" err="1" smtClean="0">
                <a:solidFill>
                  <a:srgbClr val="4C495B"/>
                </a:solidFill>
              </a:rPr>
              <a:t>cervicouterino</a:t>
            </a:r>
            <a:r>
              <a:rPr lang="es-ES" sz="2400" dirty="0" smtClean="0">
                <a:solidFill>
                  <a:srgbClr val="4C495B"/>
                </a:solidFill>
              </a:rPr>
              <a:t> con la CPAM y acciones preventivas para la lucha contra el cáncer.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4C495B"/>
                </a:solidFill>
              </a:rPr>
              <a:t>Cuidados paliativos: colaboración en el GHT con HAD, MSPO, </a:t>
            </a:r>
            <a:r>
              <a:rPr lang="es-ES" sz="2400" dirty="0" err="1" smtClean="0">
                <a:solidFill>
                  <a:srgbClr val="4C495B"/>
                </a:solidFill>
              </a:rPr>
              <a:t>Association</a:t>
            </a:r>
            <a:r>
              <a:rPr lang="es-ES" sz="2400" dirty="0" smtClean="0">
                <a:solidFill>
                  <a:srgbClr val="4C495B"/>
                </a:solidFill>
              </a:rPr>
              <a:t> </a:t>
            </a:r>
            <a:r>
              <a:rPr lang="es-ES" sz="2400" dirty="0" err="1" smtClean="0">
                <a:solidFill>
                  <a:srgbClr val="4C495B"/>
                </a:solidFill>
              </a:rPr>
              <a:t>Présence</a:t>
            </a:r>
            <a:r>
              <a:rPr lang="es-ES" sz="2400" dirty="0" smtClean="0">
                <a:solidFill>
                  <a:srgbClr val="4C495B"/>
                </a:solidFill>
              </a:rPr>
              <a:t> y estructuras asistenciales.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4C495B"/>
                </a:solidFill>
              </a:rPr>
              <a:t>Mise </a:t>
            </a:r>
            <a:r>
              <a:rPr lang="fr-FR" sz="2400" dirty="0">
                <a:solidFill>
                  <a:srgbClr val="4C495B"/>
                </a:solidFill>
              </a:rPr>
              <a:t>en place de VAD en addictologie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4C495B"/>
                </a:solidFill>
              </a:rPr>
              <a:t>Área de usuarios: Oficinas de la asociación asociada</a:t>
            </a:r>
            <a:endParaRPr lang="fr-FR" sz="2400" dirty="0">
              <a:solidFill>
                <a:srgbClr val="4C4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0967" t="10270" r="12010" b="11484"/>
          <a:stretch>
            <a:fillRect/>
          </a:stretch>
        </p:blipFill>
        <p:spPr>
          <a:xfrm>
            <a:off x="2404326" y="997484"/>
            <a:ext cx="598974" cy="608481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408710"/>
            <a:ext cx="1224053" cy="42803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87687" y="499701"/>
            <a:ext cx="7886700" cy="4683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49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pc="110" dirty="0" smtClean="0">
                <a:solidFill>
                  <a:schemeClr val="tx2"/>
                </a:solidFill>
                <a:latin typeface="+mn-lt"/>
              </a:rPr>
              <a:t>LOS PROYECTOS DEL CHO</a:t>
            </a:r>
            <a:endParaRPr lang="fr-F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755971" y="1194336"/>
            <a:ext cx="7045959" cy="12208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4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4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sz="1600" dirty="0"/>
              <a:t>CONTINUAR CON EL DESARROLLO DEL SECTOR GERIÁTRICO EN LA </a:t>
            </a:r>
            <a:r>
              <a:rPr lang="es-ES" sz="1600" dirty="0" smtClean="0"/>
              <a:t>REGIÓN</a:t>
            </a:r>
          </a:p>
          <a:p>
            <a:pPr fontAlgn="base"/>
            <a:r>
              <a:rPr lang="es-ES" sz="1600" dirty="0" smtClean="0"/>
              <a:t>AUMENTAR LA OFERTA OFF-SITE DE LOS EQUIPOS MÓVILES (EMOG, EMASP; EMPS..)</a:t>
            </a:r>
          </a:p>
          <a:p>
            <a:pPr fontAlgn="base"/>
            <a:r>
              <a:rPr lang="es-ES" sz="1600" dirty="0" smtClean="0"/>
              <a:t>CONSOLIDAR Y OPTIMIZAR EL SERVICIO DE URGENCIAS (digitalizar la sábana de </a:t>
            </a:r>
            <a:r>
              <a:rPr lang="es-ES" sz="1600" dirty="0" err="1" smtClean="0"/>
              <a:t>Smur</a:t>
            </a:r>
            <a:r>
              <a:rPr lang="es-ES" sz="1600" dirty="0" smtClean="0"/>
              <a:t>, la gestión de camas, la gestión de flujos en conjunto con profesionales y estructuras liberales)</a:t>
            </a:r>
            <a:r>
              <a:rPr lang="fr-FR" sz="1600" dirty="0"/>
              <a:t> 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9" y="1436389"/>
            <a:ext cx="1225183" cy="1225183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0419" y="3129912"/>
            <a:ext cx="8351511" cy="36107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4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4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" dirty="0" smtClean="0"/>
              <a:t>DIVERSIFICAR LA OFERTA DE ATENCIÓN MÉDICA Y QUIRÚRGICA EN RELACIÓN CON LAS CONSULTAS AVANZADAS.</a:t>
            </a:r>
            <a:r>
              <a:rPr lang="fr-FR" dirty="0" smtClean="0"/>
              <a:t>DÉVELOPPER </a:t>
            </a:r>
            <a:r>
              <a:rPr lang="fr-FR" dirty="0"/>
              <a:t>LES SOINS DE </a:t>
            </a:r>
            <a:r>
              <a:rPr lang="fr-FR" dirty="0" smtClean="0"/>
              <a:t>R</a:t>
            </a:r>
            <a:r>
              <a:rPr lang="fr-FR" dirty="0"/>
              <a:t>É</a:t>
            </a:r>
            <a:r>
              <a:rPr lang="fr-FR" dirty="0" smtClean="0"/>
              <a:t>ADAPTATION </a:t>
            </a:r>
            <a:r>
              <a:rPr lang="fr-FR" dirty="0"/>
              <a:t>ET </a:t>
            </a:r>
            <a:r>
              <a:rPr lang="fr-FR" dirty="0" smtClean="0"/>
              <a:t>D</a:t>
            </a:r>
            <a:r>
              <a:rPr lang="fr-FR" dirty="0"/>
              <a:t>É</a:t>
            </a:r>
            <a:r>
              <a:rPr lang="fr-FR" dirty="0" smtClean="0"/>
              <a:t>PLOYER </a:t>
            </a:r>
            <a:r>
              <a:rPr lang="fr-FR" dirty="0"/>
              <a:t>DES </a:t>
            </a:r>
            <a:r>
              <a:rPr lang="fr-FR" dirty="0" smtClean="0"/>
              <a:t>S</a:t>
            </a:r>
            <a:r>
              <a:rPr lang="fr-FR" dirty="0"/>
              <a:t>É</a:t>
            </a:r>
            <a:r>
              <a:rPr lang="fr-FR" dirty="0" smtClean="0"/>
              <a:t>JOURS </a:t>
            </a:r>
            <a:r>
              <a:rPr lang="fr-FR" dirty="0"/>
              <a:t>EN HDJ </a:t>
            </a:r>
          </a:p>
          <a:p>
            <a:pPr fontAlgn="base"/>
            <a:r>
              <a:rPr lang="es-ES" dirty="0" smtClean="0"/>
              <a:t>AUMENTAR LA GAMA DE VÍAS ASISTENCIALES EN LA HDJ (</a:t>
            </a:r>
            <a:r>
              <a:rPr lang="es-ES" dirty="0" err="1" smtClean="0"/>
              <a:t>nefro</a:t>
            </a:r>
            <a:r>
              <a:rPr lang="es-ES" dirty="0" smtClean="0"/>
              <a:t>, </a:t>
            </a:r>
            <a:r>
              <a:rPr lang="es-ES" dirty="0" err="1" smtClean="0"/>
              <a:t>cs</a:t>
            </a:r>
            <a:r>
              <a:rPr lang="es-ES" dirty="0" smtClean="0"/>
              <a:t> de memoria, </a:t>
            </a:r>
            <a:r>
              <a:rPr lang="es-ES" dirty="0" err="1" smtClean="0"/>
              <a:t>neumo</a:t>
            </a:r>
            <a:r>
              <a:rPr lang="es-ES" dirty="0" smtClean="0"/>
              <a:t>, </a:t>
            </a:r>
            <a:r>
              <a:rPr lang="es-ES" dirty="0" err="1" smtClean="0"/>
              <a:t>gastro</a:t>
            </a:r>
            <a:r>
              <a:rPr lang="es-ES" dirty="0" smtClean="0"/>
              <a:t>, geriatría, infecciosa, ETP, etc.)</a:t>
            </a:r>
            <a:r>
              <a:rPr lang="fr-FR" dirty="0" smtClean="0"/>
              <a:t>ADAPTATION </a:t>
            </a:r>
            <a:r>
              <a:rPr lang="fr-FR" dirty="0"/>
              <a:t>DE L’OFFRE </a:t>
            </a:r>
            <a:r>
              <a:rPr lang="fr-FR" dirty="0" smtClean="0"/>
              <a:t>MÉDICO-SOCIALE</a:t>
            </a:r>
            <a:r>
              <a:rPr lang="fr-FR" dirty="0"/>
              <a:t>  </a:t>
            </a:r>
          </a:p>
          <a:p>
            <a:pPr fontAlgn="base"/>
            <a:r>
              <a:rPr lang="es-ES" dirty="0" smtClean="0"/>
              <a:t>OPTIMIZA EL VIAJE DE LOS MINEROS</a:t>
            </a:r>
          </a:p>
          <a:p>
            <a:pPr fontAlgn="base"/>
            <a:r>
              <a:rPr lang="es-ES" dirty="0" smtClean="0"/>
              <a:t>OFRECIENDO UNA GAMA MÁS AMPLIA DE CONSULTAS DE HERIDAS Y CICATRIZACIÓN DE HERIDAS</a:t>
            </a:r>
          </a:p>
          <a:p>
            <a:pPr fontAlgn="base"/>
            <a:r>
              <a:rPr lang="es-ES" dirty="0" smtClean="0"/>
              <a:t>ENFATIZAR LA PREVENCIÓN Y EL TAMIZAJE (programar citas para mamografías, consultas en el CPOP, días de prevención, etc.)</a:t>
            </a:r>
          </a:p>
          <a:p>
            <a:pPr fontAlgn="base"/>
            <a:r>
              <a:rPr lang="es-ES" dirty="0" smtClean="0"/>
              <a:t>PARTICIPACIÓN EN PROYECTOS DE SIMULACIÓN E INVESTIGACIÓN CLÍNICA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9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559334"/>
            <a:ext cx="7886700" cy="1325563"/>
          </a:xfrm>
        </p:spPr>
        <p:txBody>
          <a:bodyPr/>
          <a:lstStyle/>
          <a:p>
            <a:pPr algn="ctr"/>
            <a:r>
              <a:rPr lang="fr-FR" dirty="0" smtClean="0"/>
              <a:t>COMPROMISOS INSTITUCIONALES TERRITORIALES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Desarrollar alianzas con CH, ESMS, asociaciones, sector privado, CPTS, centros de salud, psiquiatría, etc. salud pública</a:t>
            </a:r>
            <a:endParaRPr lang="fr-FR" dirty="0" smtClean="0"/>
          </a:p>
          <a:p>
            <a:pPr algn="just"/>
            <a:r>
              <a:rPr lang="es-ES" dirty="0" smtClean="0"/>
              <a:t>Desarrollar el "ir hacia" la salud y la EM;  Proponer nuevas ofertas a pacientes y familiares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err="1" smtClean="0"/>
              <a:t>Proyecto</a:t>
            </a:r>
            <a:r>
              <a:rPr lang="fr-FR" dirty="0" smtClean="0"/>
              <a:t> </a:t>
            </a:r>
            <a:r>
              <a:rPr lang="fr-FR" dirty="0" err="1" smtClean="0"/>
              <a:t>escolar</a:t>
            </a:r>
            <a:endParaRPr lang="fr-FR" dirty="0" smtClean="0"/>
          </a:p>
          <a:p>
            <a:pPr algn="just"/>
            <a:r>
              <a:rPr lang="es-ES" dirty="0" smtClean="0"/>
              <a:t>Calidad de atención, Calidad de vida en el trabajo</a:t>
            </a:r>
          </a:p>
          <a:p>
            <a:pPr algn="just"/>
            <a:r>
              <a:rPr lang="fr-FR" dirty="0" err="1" smtClean="0"/>
              <a:t>Responsabilidad</a:t>
            </a:r>
            <a:r>
              <a:rPr lang="fr-FR" dirty="0" smtClean="0"/>
              <a:t> social y </a:t>
            </a:r>
            <a:r>
              <a:rPr lang="fr-FR" dirty="0" err="1" smtClean="0"/>
              <a:t>ambiental</a:t>
            </a:r>
            <a:endParaRPr lang="fr-FR" dirty="0" smtClean="0"/>
          </a:p>
          <a:p>
            <a:pPr algn="just"/>
            <a:r>
              <a:rPr lang="es-ES" dirty="0" smtClean="0"/>
              <a:t>Proyecto de reconstrucción de un hogar de ancianos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9C00-0C8D-4F66-98B2-26BE2DD93074}" type="datetime1">
              <a:rPr lang="fr-FR" smtClean="0"/>
              <a:t>14/05/2025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042F-C6A5-4593-AAA3-DF9043D049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1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SUIVEZ NOTRE ACTIVITÉ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WWW.CH-OLORON.FR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56" y="2918619"/>
            <a:ext cx="2857500" cy="2857500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FACEBOOK ET LINKEDIN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>
          <a:xfrm>
            <a:off x="5571641" y="2505075"/>
            <a:ext cx="2944900" cy="36845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Page </a:t>
            </a:r>
            <a:r>
              <a:rPr lang="fr-FR" dirty="0" err="1" smtClean="0"/>
              <a:t>facebook</a:t>
            </a:r>
            <a:r>
              <a:rPr lang="fr-FR" dirty="0" smtClean="0"/>
              <a:t> : Centre Hospitalier d’Oloron Sainte-Marie : </a:t>
            </a:r>
            <a:r>
              <a:rPr lang="fr-FR" dirty="0" err="1" smtClean="0"/>
              <a:t>CHOloron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Page </a:t>
            </a:r>
            <a:r>
              <a:rPr lang="fr-FR" dirty="0" err="1" smtClean="0"/>
              <a:t>linkedin</a:t>
            </a:r>
            <a:r>
              <a:rPr lang="fr-FR" dirty="0"/>
              <a:t> : CENTRE HOSPITALIER D'OLORON SAINTE-MARIE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F00F-50E8-41AF-B4C8-1FBB3B1D1C31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74FD-5A11-4B9F-B37A-D2012F369471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11" y="2558767"/>
            <a:ext cx="1192401" cy="11924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44" y="4229639"/>
            <a:ext cx="1210268" cy="12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7341" y="786400"/>
            <a:ext cx="2736239" cy="528520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TextBox 3"/>
          <p:cNvSpPr txBox="1"/>
          <p:nvPr/>
        </p:nvSpPr>
        <p:spPr>
          <a:xfrm>
            <a:off x="275253" y="1000857"/>
            <a:ext cx="2367857" cy="4655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750" b="1" spc="55" dirty="0" smtClean="0">
                <a:solidFill>
                  <a:srgbClr val="002060"/>
                </a:solidFill>
                <a:ea typeface="+mn-lt"/>
                <a:cs typeface="+mn-lt"/>
              </a:rPr>
              <a:t>EL HOSPITAL DE OLORON EN EL</a:t>
            </a:r>
          </a:p>
          <a:p>
            <a:pPr algn="ctr"/>
            <a:endParaRPr lang="es-ES" sz="2750" b="1" spc="55" dirty="0">
              <a:solidFill>
                <a:srgbClr val="002060"/>
              </a:solidFill>
              <a:ea typeface="+mn-lt"/>
              <a:cs typeface="+mn-lt"/>
            </a:endParaRPr>
          </a:p>
          <a:p>
            <a:pPr algn="ctr"/>
            <a:endParaRPr lang="es-ES" sz="2750" b="1" spc="55" dirty="0" smtClean="0">
              <a:solidFill>
                <a:srgbClr val="002060"/>
              </a:solidFill>
              <a:ea typeface="+mn-lt"/>
              <a:cs typeface="+mn-lt"/>
            </a:endParaRPr>
          </a:p>
          <a:p>
            <a:pPr algn="ctr"/>
            <a:r>
              <a:rPr lang="fr-FR" sz="2750" b="1" spc="55" dirty="0">
                <a:solidFill>
                  <a:srgbClr val="002060"/>
                </a:solidFill>
                <a:ea typeface="+mn-lt"/>
                <a:cs typeface="+mn-lt"/>
              </a:rPr>
              <a:t> GROUPEMENT HOSPITALIER DE TERRITOIRE (GHT) </a:t>
            </a:r>
            <a:endParaRPr lang="en-US" sz="2750" b="1" spc="55" dirty="0">
              <a:solidFill>
                <a:srgbClr val="002060"/>
              </a:solidFill>
              <a:ea typeface="+mn-lt"/>
              <a:cs typeface="+mn-lt"/>
            </a:endParaRPr>
          </a:p>
          <a:p>
            <a:pPr algn="ctr"/>
            <a:r>
              <a:rPr lang="fr-FR" sz="2750" b="1" spc="55" dirty="0">
                <a:solidFill>
                  <a:srgbClr val="002060"/>
                </a:solidFill>
                <a:ea typeface="+mn-lt"/>
                <a:cs typeface="+mn-lt"/>
              </a:rPr>
              <a:t>« BÉARN </a:t>
            </a:r>
            <a:endParaRPr lang="en-US" sz="2750" b="1" spc="55" dirty="0">
              <a:solidFill>
                <a:srgbClr val="002060"/>
              </a:solidFill>
              <a:ea typeface="+mn-lt"/>
              <a:cs typeface="+mn-lt"/>
            </a:endParaRPr>
          </a:p>
          <a:p>
            <a:pPr algn="ctr"/>
            <a:r>
              <a:rPr lang="fr-FR" sz="2750" b="1" spc="55" dirty="0">
                <a:solidFill>
                  <a:srgbClr val="002060"/>
                </a:solidFill>
                <a:ea typeface="+mn-lt"/>
                <a:cs typeface="+mn-lt"/>
              </a:rPr>
              <a:t>&amp; SOULE »</a:t>
            </a:r>
            <a:endParaRPr lang="en-US" sz="2750" b="1" spc="55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5995399" y="857250"/>
            <a:ext cx="14898" cy="526520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</p:sp>
      <p:sp>
        <p:nvSpPr>
          <p:cNvPr id="5" name="AutoShape 5"/>
          <p:cNvSpPr/>
          <p:nvPr/>
        </p:nvSpPr>
        <p:spPr>
          <a:xfrm rot="-5400000">
            <a:off x="6040664" y="261916"/>
            <a:ext cx="14898" cy="6349066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</p:sp>
      <p:sp>
        <p:nvSpPr>
          <p:cNvPr id="7" name="TextBox 7"/>
          <p:cNvSpPr txBox="1"/>
          <p:nvPr/>
        </p:nvSpPr>
        <p:spPr>
          <a:xfrm>
            <a:off x="3318050" y="951318"/>
            <a:ext cx="2586078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spc="135" dirty="0" smtClean="0">
                <a:solidFill>
                  <a:srgbClr val="002060"/>
                </a:solidFill>
                <a:latin typeface="Montserrat Light"/>
              </a:rPr>
              <a:t>ACTORES DE LA GHT</a:t>
            </a:r>
            <a:endParaRPr lang="en-US" sz="1000" spc="135" dirty="0">
              <a:solidFill>
                <a:srgbClr val="002060"/>
              </a:solidFill>
              <a:latin typeface="Montserrat Ligh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6440371" y="958461"/>
            <a:ext cx="2463613" cy="1424745"/>
            <a:chOff x="0" y="-47625"/>
            <a:chExt cx="6569635" cy="3799317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6072003" cy="4103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fr-FR" sz="1000" spc="135" dirty="0" smtClean="0">
                  <a:solidFill>
                    <a:srgbClr val="002060"/>
                  </a:solidFill>
                  <a:latin typeface="Montserrat Light"/>
                </a:rPr>
                <a:t>ACTORES PARTICIPATIVOS</a:t>
              </a:r>
              <a:endParaRPr lang="en-US" sz="1000" spc="135" dirty="0">
                <a:solidFill>
                  <a:srgbClr val="002060"/>
                </a:solidFill>
                <a:latin typeface="Montserrat Light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830283" y="2007627"/>
              <a:ext cx="3739352" cy="17440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2060"/>
                  </a:solidFill>
                  <a:latin typeface="Montserrat Light"/>
                </a:rPr>
                <a:t>EHPAD - Garlin</a:t>
              </a:r>
              <a:endParaRPr lang="en-US" sz="900" dirty="0">
                <a:solidFill>
                  <a:srgbClr val="002060"/>
                </a:solidFill>
                <a:latin typeface="Calibri"/>
                <a:cs typeface="Calibri"/>
              </a:endParaRPr>
            </a:p>
            <a:p>
              <a:pPr marL="171450" indent="-171450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2060"/>
                  </a:solidFill>
                  <a:latin typeface="Montserrat Light"/>
                </a:rPr>
                <a:t>EHPAD - Monein</a:t>
              </a:r>
              <a:endParaRPr lang="en-US" sz="1100" dirty="0">
                <a:solidFill>
                  <a:srgbClr val="002060"/>
                </a:solidFill>
                <a:latin typeface="Montserrat Light"/>
                <a:cs typeface="Calibri"/>
              </a:endParaRPr>
            </a:p>
            <a:p>
              <a:pPr marL="171450" indent="-171450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2060"/>
                  </a:solidFill>
                  <a:latin typeface="Montserrat Light"/>
                </a:rPr>
                <a:t>EHPAD - Salies</a:t>
              </a:r>
              <a:endParaRPr lang="en-US" sz="1100" dirty="0">
                <a:solidFill>
                  <a:srgbClr val="002060"/>
                </a:solidFill>
                <a:latin typeface="Montserrat Light"/>
                <a:cs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172201" y="3882286"/>
            <a:ext cx="2884592" cy="1515869"/>
            <a:chOff x="-684020" y="-57150"/>
            <a:chExt cx="7692246" cy="4042315"/>
          </a:xfrm>
        </p:grpSpPr>
        <p:sp>
          <p:nvSpPr>
            <p:cNvPr id="13" name="TextBox 13"/>
            <p:cNvSpPr txBox="1"/>
            <p:nvPr/>
          </p:nvSpPr>
          <p:spPr>
            <a:xfrm>
              <a:off x="-1" y="-57150"/>
              <a:ext cx="6072003" cy="1284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7"/>
                </a:lnSpc>
              </a:pPr>
              <a:r>
                <a:rPr lang="en-US" sz="1000" spc="135" dirty="0" smtClean="0">
                  <a:solidFill>
                    <a:srgbClr val="002060"/>
                  </a:solidFill>
                  <a:latin typeface="Montserrat Light"/>
                </a:rPr>
                <a:t>POBLACIÓN TOTAL </a:t>
              </a:r>
            </a:p>
            <a:p>
              <a:pPr algn="ctr">
                <a:lnSpc>
                  <a:spcPts val="2047"/>
                </a:lnSpc>
              </a:pPr>
              <a:r>
                <a:rPr lang="en-US" sz="1000" spc="135" dirty="0" smtClean="0">
                  <a:solidFill>
                    <a:srgbClr val="002060"/>
                  </a:solidFill>
                  <a:latin typeface="Montserrat Light"/>
                </a:rPr>
                <a:t>(INSEE 2022)</a:t>
              </a:r>
              <a:endParaRPr lang="en-US" sz="800" dirty="0">
                <a:solidFill>
                  <a:srgbClr val="002060"/>
                </a:solidFill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684020" y="1276732"/>
              <a:ext cx="7692246" cy="27084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endParaRPr lang="en-US" sz="1100" dirty="0">
                <a:solidFill>
                  <a:srgbClr val="002060"/>
                </a:solidFill>
                <a:latin typeface="Montserrat Light"/>
                <a:cs typeface="Calibri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100" dirty="0" err="1" smtClean="0">
                  <a:solidFill>
                    <a:srgbClr val="002060"/>
                  </a:solidFill>
                  <a:latin typeface="Montserrat Light"/>
                  <a:cs typeface="Calibri"/>
                </a:rPr>
                <a:t>Comunidad</a:t>
              </a:r>
              <a:r>
                <a:rPr lang="en-US" sz="1100" dirty="0" smtClean="0">
                  <a:solidFill>
                    <a:srgbClr val="002060"/>
                  </a:solidFill>
                  <a:latin typeface="Montserrat Light"/>
                  <a:cs typeface="Calibri"/>
                </a:rPr>
                <a:t> de </a:t>
              </a:r>
              <a:r>
                <a:rPr lang="en-US" sz="1100" dirty="0" err="1" smtClean="0">
                  <a:solidFill>
                    <a:srgbClr val="002060"/>
                  </a:solidFill>
                  <a:latin typeface="Montserrat Light"/>
                  <a:cs typeface="Calibri"/>
                </a:rPr>
                <a:t>Municipios</a:t>
              </a:r>
              <a:r>
                <a:rPr lang="en-US" sz="1100" dirty="0" smtClean="0">
                  <a:solidFill>
                    <a:srgbClr val="002060"/>
                  </a:solidFill>
                  <a:latin typeface="Montserrat Light"/>
                  <a:cs typeface="Calibri"/>
                </a:rPr>
                <a:t> </a:t>
              </a:r>
              <a:r>
                <a:rPr lang="en-US" sz="1100" dirty="0">
                  <a:solidFill>
                    <a:srgbClr val="002060"/>
                  </a:solidFill>
                  <a:latin typeface="Montserrat Light"/>
                  <a:cs typeface="Calibri"/>
                </a:rPr>
                <a:t>Haut Béarn : </a:t>
              </a:r>
              <a:endParaRPr lang="en-US" sz="1100" dirty="0" smtClean="0">
                <a:solidFill>
                  <a:srgbClr val="002060"/>
                </a:solidFill>
                <a:latin typeface="Montserrat Light"/>
                <a:cs typeface="Calibri"/>
              </a:endParaRPr>
            </a:p>
            <a:p>
              <a:pPr marL="628650" lvl="1" indent="-171450">
                <a:buFont typeface="Arial"/>
                <a:buChar char="•"/>
              </a:pPr>
              <a:r>
                <a:rPr lang="en-US" sz="1100" b="1" dirty="0" smtClean="0">
                  <a:solidFill>
                    <a:srgbClr val="002060"/>
                  </a:solidFill>
                  <a:latin typeface="Montserrat Light"/>
                  <a:cs typeface="Calibri"/>
                </a:rPr>
                <a:t>32 056 </a:t>
              </a:r>
              <a:r>
                <a:rPr lang="en-US" sz="1100" b="1" dirty="0" err="1" smtClean="0">
                  <a:solidFill>
                    <a:srgbClr val="002060"/>
                  </a:solidFill>
                  <a:latin typeface="Montserrat Light"/>
                  <a:cs typeface="Calibri"/>
                </a:rPr>
                <a:t>Habitantes</a:t>
              </a:r>
              <a:endParaRPr lang="en-US" sz="1100" b="1" dirty="0">
                <a:solidFill>
                  <a:srgbClr val="002060"/>
                </a:solidFill>
                <a:latin typeface="Montserrat Light"/>
                <a:cs typeface="Calibri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100" dirty="0" smtClean="0">
                  <a:solidFill>
                    <a:srgbClr val="002060"/>
                  </a:solidFill>
                  <a:latin typeface="Montserrat Light"/>
                  <a:cs typeface="Calibri"/>
                </a:rPr>
                <a:t>Zona de </a:t>
              </a:r>
              <a:r>
                <a:rPr lang="en-US" sz="1100" dirty="0" err="1" smtClean="0">
                  <a:solidFill>
                    <a:srgbClr val="002060"/>
                  </a:solidFill>
                  <a:latin typeface="Montserrat Light"/>
                  <a:cs typeface="Calibri"/>
                </a:rPr>
                <a:t>atracciones</a:t>
              </a:r>
              <a:r>
                <a:rPr lang="en-US" sz="1100" dirty="0" smtClean="0">
                  <a:solidFill>
                    <a:srgbClr val="002060"/>
                  </a:solidFill>
                  <a:latin typeface="Montserrat Light"/>
                  <a:cs typeface="Calibri"/>
                </a:rPr>
                <a:t> </a:t>
              </a:r>
              <a:r>
                <a:rPr lang="en-US" sz="1100" dirty="0" err="1" smtClean="0">
                  <a:solidFill>
                    <a:srgbClr val="002060"/>
                  </a:solidFill>
                  <a:latin typeface="Montserrat Light"/>
                  <a:cs typeface="Calibri"/>
                </a:rPr>
                <a:t>d'Oloron</a:t>
              </a:r>
              <a:r>
                <a:rPr lang="en-US" sz="1100" dirty="0">
                  <a:solidFill>
                    <a:srgbClr val="002060"/>
                  </a:solidFill>
                  <a:latin typeface="Montserrat Light"/>
                  <a:cs typeface="Calibri"/>
                </a:rPr>
                <a:t> Sainte-Marie :</a:t>
              </a:r>
              <a:r>
                <a:rPr lang="en-US" sz="1100" b="1" dirty="0">
                  <a:solidFill>
                    <a:srgbClr val="002060"/>
                  </a:solidFill>
                  <a:latin typeface="Montserrat Light"/>
                  <a:cs typeface="Calibri"/>
                </a:rPr>
                <a:t> </a:t>
              </a:r>
              <a:r>
                <a:rPr lang="en-US" sz="1100" b="1" dirty="0" smtClean="0">
                  <a:solidFill>
                    <a:srgbClr val="002060"/>
                  </a:solidFill>
                  <a:latin typeface="Montserrat Light"/>
                  <a:cs typeface="Calibri"/>
                </a:rPr>
                <a:t>29 </a:t>
              </a:r>
              <a:r>
                <a:rPr lang="en-US" sz="1100" b="1" dirty="0">
                  <a:solidFill>
                    <a:srgbClr val="002060"/>
                  </a:solidFill>
                  <a:latin typeface="Montserrat Light"/>
                  <a:cs typeface="Calibri"/>
                </a:rPr>
                <a:t>539</a:t>
              </a:r>
              <a:r>
                <a:rPr lang="en-US" sz="1100" dirty="0">
                  <a:solidFill>
                    <a:srgbClr val="002060"/>
                  </a:solidFill>
                  <a:latin typeface="Montserrat Light"/>
                  <a:cs typeface="Calibri"/>
                </a:rPr>
                <a:t> 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100" dirty="0">
                  <a:solidFill>
                    <a:srgbClr val="002060"/>
                  </a:solidFill>
                  <a:latin typeface="Montserrat Light"/>
                  <a:cs typeface="Calibri"/>
                </a:rPr>
                <a:t>Oloron Sainte-Marie : </a:t>
              </a:r>
              <a:r>
                <a:rPr lang="en-US" sz="1100" b="1" dirty="0">
                  <a:solidFill>
                    <a:srgbClr val="002060"/>
                  </a:solidFill>
                  <a:latin typeface="Montserrat Light"/>
                  <a:ea typeface="+mn-lt"/>
                  <a:cs typeface="+mn-lt"/>
                </a:rPr>
                <a:t>10 </a:t>
              </a:r>
              <a:r>
                <a:rPr lang="en-US" sz="1100" b="1" dirty="0" smtClean="0">
                  <a:solidFill>
                    <a:srgbClr val="002060"/>
                  </a:solidFill>
                  <a:latin typeface="Montserrat Light"/>
                  <a:ea typeface="+mn-lt"/>
                  <a:cs typeface="+mn-lt"/>
                </a:rPr>
                <a:t>658</a:t>
              </a:r>
              <a:endParaRPr lang="en-US" sz="1100" b="1" dirty="0">
                <a:solidFill>
                  <a:srgbClr val="002060"/>
                </a:solidFill>
                <a:latin typeface="Montserrat Light"/>
                <a:ea typeface="+mn-lt"/>
                <a:cs typeface="+mn-lt"/>
              </a:endParaRPr>
            </a:p>
          </p:txBody>
        </p:sp>
      </p:grpSp>
      <p:pic>
        <p:nvPicPr>
          <p:cNvPr id="1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84756" y="5571326"/>
            <a:ext cx="1224053" cy="428030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783EF868-96DC-0455-ECAB-DD013041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90" y="1173509"/>
            <a:ext cx="2281335" cy="2149172"/>
          </a:xfrm>
          <a:prstGeom prst="rect">
            <a:avLst/>
          </a:prstGeom>
        </p:spPr>
      </p:pic>
      <p:sp>
        <p:nvSpPr>
          <p:cNvPr id="20" name="Left Brace 19">
            <a:extLst>
              <a:ext uri="{FF2B5EF4-FFF2-40B4-BE49-F238E27FC236}">
                <a16:creationId xmlns:a16="http://schemas.microsoft.com/office/drawing/2014/main" id="{921FDA88-6D0F-709D-EB29-872769101296}"/>
              </a:ext>
            </a:extLst>
          </p:cNvPr>
          <p:cNvSpPr/>
          <p:nvPr/>
        </p:nvSpPr>
        <p:spPr>
          <a:xfrm>
            <a:off x="7264465" y="1588537"/>
            <a:ext cx="169117" cy="938893"/>
          </a:xfrm>
          <a:prstGeom prst="leftBrac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002060"/>
              </a:solidFill>
            </a:endParaRP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F0D52642-D683-01DB-EE55-E0C20F761DE4}"/>
              </a:ext>
            </a:extLst>
          </p:cNvPr>
          <p:cNvSpPr txBox="1"/>
          <p:nvPr/>
        </p:nvSpPr>
        <p:spPr>
          <a:xfrm>
            <a:off x="6114188" y="1846203"/>
            <a:ext cx="1203981" cy="413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50"/>
              </a:lnSpc>
            </a:pPr>
            <a:r>
              <a:rPr lang="en-US" sz="1100" dirty="0" err="1" smtClean="0">
                <a:solidFill>
                  <a:srgbClr val="002060"/>
                </a:solidFill>
                <a:latin typeface="Montserrat Light"/>
                <a:cs typeface="Calibri"/>
              </a:rPr>
              <a:t>Establecimientos</a:t>
            </a:r>
            <a:r>
              <a:rPr lang="en-US" sz="1100" dirty="0" smtClean="0">
                <a:solidFill>
                  <a:srgbClr val="002060"/>
                </a:solidFill>
                <a:latin typeface="Montserrat Light"/>
                <a:cs typeface="Calibri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Montserrat Light"/>
                <a:cs typeface="Calibri"/>
              </a:rPr>
              <a:t>médico-sociales</a:t>
            </a:r>
            <a:endParaRPr lang="en-US" sz="1100" dirty="0">
              <a:solidFill>
                <a:srgbClr val="002060"/>
              </a:solidFill>
              <a:latin typeface="Montserrat Light"/>
              <a:cs typeface="Calibri"/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1EDD6EAB-B1B7-0AE1-805A-B3267A64E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540" r="33463" b="919"/>
          <a:stretch/>
        </p:blipFill>
        <p:spPr>
          <a:xfrm>
            <a:off x="2941476" y="4080162"/>
            <a:ext cx="2993499" cy="15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EL CONTEXTO DEL HOSPITAL OLORON STE-MARIE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921" y="1430419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latin typeface="+mj-lt"/>
                <a:cs typeface="Times New Roman" panose="02020603050405020304" pitchFamily="18" charset="0"/>
              </a:rPr>
              <a:t>FUERTE ARRAIGO TERRITORIAL: IMPLICACIÓN DE PROFESIONALES DE LA POBLACIÓN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latin typeface="+mj-lt"/>
                <a:cs typeface="Times New Roman" panose="02020603050405020304" pitchFamily="18" charset="0"/>
              </a:rPr>
              <a:t>ENVEJECIDA CON CRECIENTES NECESIDADES DE SALUD: ADAPTACIÓN DEL PROYECTO DE ATENCIÓN MÉDICA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dirty="0" smtClean="0">
                <a:latin typeface="+mj-lt"/>
                <a:cs typeface="Times New Roman" panose="02020603050405020304" pitchFamily="18" charset="0"/>
              </a:rPr>
              <a:t>DESARROLLO DE VÍNCULOS TERRITORIALES (GHT y CIUDAD): ENCUENTRO CON LOS DIFERENTES ACTORES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3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2"/>
          <p:cNvSpPr/>
          <p:nvPr/>
        </p:nvSpPr>
        <p:spPr>
          <a:xfrm>
            <a:off x="146027" y="1548249"/>
            <a:ext cx="4399702" cy="4212920"/>
          </a:xfrm>
          <a:prstGeom prst="rect">
            <a:avLst/>
          </a:prstGeom>
          <a:solidFill>
            <a:srgbClr val="201853"/>
          </a:solidFill>
        </p:spPr>
      </p:sp>
      <p:sp>
        <p:nvSpPr>
          <p:cNvPr id="8" name="TextBox 8"/>
          <p:cNvSpPr txBox="1"/>
          <p:nvPr/>
        </p:nvSpPr>
        <p:spPr>
          <a:xfrm>
            <a:off x="4770048" y="1103740"/>
            <a:ext cx="3983176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40"/>
              </a:lnSpc>
            </a:pPr>
            <a:r>
              <a:rPr lang="es-ES" sz="1700" b="1" spc="11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HOSPITAL EN CIFRAS EN 2023</a:t>
            </a:r>
            <a:endParaRPr lang="en-US" sz="9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438567" y="1124372"/>
            <a:ext cx="410716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40"/>
              </a:lnSpc>
            </a:pPr>
            <a:r>
              <a:rPr lang="es-ES" sz="1700" b="1" spc="119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HOSPITAL EN CIFRAS EN 2025</a:t>
            </a:r>
            <a:endParaRPr lang="en-US" sz="9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851882AB-9A6E-768D-2236-494883E540D3}"/>
              </a:ext>
            </a:extLst>
          </p:cNvPr>
          <p:cNvSpPr txBox="1"/>
          <p:nvPr/>
        </p:nvSpPr>
        <p:spPr>
          <a:xfrm>
            <a:off x="328202" y="1757998"/>
            <a:ext cx="675226" cy="5129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145</a:t>
            </a:r>
          </a:p>
          <a:p>
            <a:pPr algn="r"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CAMAS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0A20FAB4-10F1-6628-3BD1-2DAA9930DE8E}"/>
              </a:ext>
            </a:extLst>
          </p:cNvPr>
          <p:cNvSpPr txBox="1"/>
          <p:nvPr/>
        </p:nvSpPr>
        <p:spPr>
          <a:xfrm>
            <a:off x="267052" y="3735228"/>
            <a:ext cx="1117919" cy="4896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41</a:t>
            </a:r>
          </a:p>
          <a:p>
            <a:pPr algn="r"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MÉDICOS</a:t>
            </a:r>
            <a:endParaRPr lang="en-US" sz="1400" b="1" spc="14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45" name="TextBox 13">
            <a:extLst>
              <a:ext uri="{FF2B5EF4-FFF2-40B4-BE49-F238E27FC236}">
                <a16:creationId xmlns:a16="http://schemas.microsoft.com/office/drawing/2014/main" id="{5EA1B9D0-21F2-60B9-600E-1C77C20C9832}"/>
              </a:ext>
            </a:extLst>
          </p:cNvPr>
          <p:cNvSpPr txBox="1"/>
          <p:nvPr/>
        </p:nvSpPr>
        <p:spPr>
          <a:xfrm>
            <a:off x="267052" y="2681812"/>
            <a:ext cx="920012" cy="5129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558</a:t>
            </a:r>
          </a:p>
          <a:p>
            <a:pPr algn="r"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AGENTES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46" name="Graphic 29" descr="Lit avec un remplissage uni">
            <a:extLst>
              <a:ext uri="{FF2B5EF4-FFF2-40B4-BE49-F238E27FC236}">
                <a16:creationId xmlns:a16="http://schemas.microsoft.com/office/drawing/2014/main" id="{860D28C7-62A1-1708-4AC8-DEE901F38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9849" y="1877991"/>
            <a:ext cx="457200" cy="457200"/>
          </a:xfrm>
          <a:prstGeom prst="rect">
            <a:avLst/>
          </a:prstGeom>
          <a:noFill/>
        </p:spPr>
      </p:pic>
      <p:pic>
        <p:nvPicPr>
          <p:cNvPr id="47" name="Graphic 30" descr="Femme médecin avec un remplissage uni">
            <a:extLst>
              <a:ext uri="{FF2B5EF4-FFF2-40B4-BE49-F238E27FC236}">
                <a16:creationId xmlns:a16="http://schemas.microsoft.com/office/drawing/2014/main" id="{B1B13BB2-5ACB-FFDB-90F0-F699300F01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14706" y="3572353"/>
            <a:ext cx="666845" cy="666845"/>
          </a:xfrm>
          <a:prstGeom prst="rect">
            <a:avLst/>
          </a:prstGeom>
          <a:noFill/>
        </p:spPr>
      </p:pic>
      <p:pic>
        <p:nvPicPr>
          <p:cNvPr id="48" name="Graphic 35" descr="Groupe avec un remplissage uni">
            <a:extLst>
              <a:ext uri="{FF2B5EF4-FFF2-40B4-BE49-F238E27FC236}">
                <a16:creationId xmlns:a16="http://schemas.microsoft.com/office/drawing/2014/main" id="{C40A5F13-BC24-0562-4B12-5E7B1DC4A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72977" y="2660591"/>
            <a:ext cx="685341" cy="699861"/>
          </a:xfrm>
          <a:prstGeom prst="rect">
            <a:avLst/>
          </a:prstGeom>
          <a:noFill/>
        </p:spPr>
      </p:pic>
      <p:sp>
        <p:nvSpPr>
          <p:cNvPr id="49" name="TextBox 13">
            <a:extLst>
              <a:ext uri="{FF2B5EF4-FFF2-40B4-BE49-F238E27FC236}">
                <a16:creationId xmlns:a16="http://schemas.microsoft.com/office/drawing/2014/main" id="{3EB60F26-4001-E5B4-1BCE-968BED88EAFA}"/>
              </a:ext>
            </a:extLst>
          </p:cNvPr>
          <p:cNvSpPr txBox="1"/>
          <p:nvPr/>
        </p:nvSpPr>
        <p:spPr>
          <a:xfrm>
            <a:off x="745602" y="3723479"/>
            <a:ext cx="404410" cy="23833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spc="14" dirty="0" err="1">
                <a:solidFill>
                  <a:schemeClr val="bg1"/>
                </a:solidFill>
                <a:latin typeface="Montserrat Light"/>
              </a:rPr>
              <a:t>dont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0" name="TextBox 13">
            <a:extLst>
              <a:ext uri="{FF2B5EF4-FFF2-40B4-BE49-F238E27FC236}">
                <a16:creationId xmlns:a16="http://schemas.microsoft.com/office/drawing/2014/main" id="{851882AB-9A6E-768D-2236-494883E540D3}"/>
              </a:ext>
            </a:extLst>
          </p:cNvPr>
          <p:cNvSpPr txBox="1"/>
          <p:nvPr/>
        </p:nvSpPr>
        <p:spPr>
          <a:xfrm>
            <a:off x="465473" y="4724597"/>
            <a:ext cx="833388" cy="5129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98</a:t>
            </a:r>
          </a:p>
          <a:p>
            <a:pPr algn="r"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CAMAS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51" name="Graphic 29" descr="Lit avec un remplissage uni">
            <a:extLst>
              <a:ext uri="{FF2B5EF4-FFF2-40B4-BE49-F238E27FC236}">
                <a16:creationId xmlns:a16="http://schemas.microsoft.com/office/drawing/2014/main" id="{860D28C7-62A1-1708-4AC8-DEE901F38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8068" y="4868244"/>
            <a:ext cx="457200" cy="457200"/>
          </a:xfrm>
          <a:prstGeom prst="rect">
            <a:avLst/>
          </a:prstGeom>
          <a:noFill/>
        </p:spPr>
      </p:pic>
      <p:sp>
        <p:nvSpPr>
          <p:cNvPr id="53" name="TextBox 13">
            <a:extLst>
              <a:ext uri="{FF2B5EF4-FFF2-40B4-BE49-F238E27FC236}">
                <a16:creationId xmlns:a16="http://schemas.microsoft.com/office/drawing/2014/main" id="{851882AB-9A6E-768D-2236-494883E540D3}"/>
              </a:ext>
            </a:extLst>
          </p:cNvPr>
          <p:cNvSpPr txBox="1"/>
          <p:nvPr/>
        </p:nvSpPr>
        <p:spPr>
          <a:xfrm>
            <a:off x="2179184" y="5007550"/>
            <a:ext cx="2654166" cy="2564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EHPAD ÂGE D’OR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851882AB-9A6E-768D-2236-494883E540D3}"/>
              </a:ext>
            </a:extLst>
          </p:cNvPr>
          <p:cNvSpPr txBox="1"/>
          <p:nvPr/>
        </p:nvSpPr>
        <p:spPr>
          <a:xfrm>
            <a:off x="1630088" y="1837209"/>
            <a:ext cx="1422853" cy="51296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18</a:t>
            </a:r>
            <a:endParaRPr lang="en-US" sz="900" dirty="0">
              <a:solidFill>
                <a:schemeClr val="bg1"/>
              </a:solidFill>
            </a:endParaRPr>
          </a:p>
          <a:p>
            <a:pPr algn="r">
              <a:lnSpc>
                <a:spcPts val="1960"/>
              </a:lnSpc>
            </a:pPr>
            <a:r>
              <a:rPr lang="en-US" sz="1400" b="1" spc="14" dirty="0" smtClean="0">
                <a:solidFill>
                  <a:schemeClr val="bg1"/>
                </a:solidFill>
                <a:latin typeface="Montserrat Light"/>
              </a:rPr>
              <a:t>LUGARES</a:t>
            </a:r>
            <a:r>
              <a:rPr lang="en-US" sz="900" b="1" spc="14" dirty="0" smtClean="0">
                <a:solidFill>
                  <a:schemeClr val="bg1"/>
                </a:solidFill>
                <a:latin typeface="Montserrat Light"/>
              </a:rPr>
              <a:t> </a:t>
            </a:r>
            <a:endParaRPr lang="en-US" sz="1400" b="1" spc="14" dirty="0" smtClean="0">
              <a:solidFill>
                <a:schemeClr val="bg1"/>
              </a:solidFill>
              <a:latin typeface="Montserrat Ligh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34" y="1756727"/>
            <a:ext cx="1035302" cy="578464"/>
          </a:xfrm>
          <a:prstGeom prst="rect">
            <a:avLst/>
          </a:prstGeom>
        </p:spPr>
      </p:pic>
      <p:sp>
        <p:nvSpPr>
          <p:cNvPr id="29" name="TextBox 11">
            <a:extLst>
              <a:ext uri="{FF2B5EF4-FFF2-40B4-BE49-F238E27FC236}">
                <a16:creationId xmlns:a16="http://schemas.microsoft.com/office/drawing/2014/main" id="{AD2D755B-5FF1-D378-9E18-454467F511C9}"/>
              </a:ext>
            </a:extLst>
          </p:cNvPr>
          <p:cNvSpPr txBox="1"/>
          <p:nvPr/>
        </p:nvSpPr>
        <p:spPr>
          <a:xfrm>
            <a:off x="4770048" y="2737878"/>
            <a:ext cx="1759169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BUDGET 2023</a:t>
            </a:r>
            <a:endParaRPr lang="en-US" sz="15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FD49DD3D-367F-069C-E81C-60C0279DDD1C}"/>
              </a:ext>
            </a:extLst>
          </p:cNvPr>
          <p:cNvSpPr txBox="1"/>
          <p:nvPr/>
        </p:nvSpPr>
        <p:spPr>
          <a:xfrm>
            <a:off x="4835972" y="2470151"/>
            <a:ext cx="1627321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2000" b="1" spc="14" dirty="0" smtClean="0">
                <a:solidFill>
                  <a:schemeClr val="accent5"/>
                </a:solidFill>
                <a:latin typeface="Montserrat Light"/>
              </a:rPr>
              <a:t>50 107 801 €</a:t>
            </a:r>
            <a:endParaRPr lang="en-US" sz="2000" b="1" dirty="0">
              <a:solidFill>
                <a:schemeClr val="accent5"/>
              </a:solidFill>
              <a:cs typeface="Calibri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54" y="1880321"/>
            <a:ext cx="521156" cy="521156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02" y="3451253"/>
            <a:ext cx="881789" cy="881789"/>
          </a:xfrm>
          <a:prstGeom prst="rect">
            <a:avLst/>
          </a:prstGeom>
        </p:spPr>
      </p:pic>
      <p:sp>
        <p:nvSpPr>
          <p:cNvPr id="35" name="TextBox 13">
            <a:extLst>
              <a:ext uri="{FF2B5EF4-FFF2-40B4-BE49-F238E27FC236}">
                <a16:creationId xmlns:a16="http://schemas.microsoft.com/office/drawing/2014/main" id="{FD49DD3D-367F-069C-E81C-60C0279DDD1C}"/>
              </a:ext>
            </a:extLst>
          </p:cNvPr>
          <p:cNvSpPr txBox="1"/>
          <p:nvPr/>
        </p:nvSpPr>
        <p:spPr>
          <a:xfrm>
            <a:off x="6942767" y="4413552"/>
            <a:ext cx="154993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2000" b="1" spc="14" dirty="0" smtClean="0">
                <a:solidFill>
                  <a:schemeClr val="accent5"/>
                </a:solidFill>
                <a:latin typeface="Montserrat Light"/>
              </a:rPr>
              <a:t>243 014 kg</a:t>
            </a:r>
            <a:endParaRPr lang="en-US" sz="2000" b="1" dirty="0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AD2D755B-5FF1-D378-9E18-454467F511C9}"/>
              </a:ext>
            </a:extLst>
          </p:cNvPr>
          <p:cNvSpPr txBox="1"/>
          <p:nvPr/>
        </p:nvSpPr>
        <p:spPr>
          <a:xfrm>
            <a:off x="4819766" y="4866946"/>
            <a:ext cx="172806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des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actes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de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biologie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du CH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Oloron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sont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réalisés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sur le site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d’Oloron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en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2023</a:t>
            </a:r>
            <a:endParaRPr lang="en-US" sz="1500" b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03" y="3524129"/>
            <a:ext cx="701669" cy="701669"/>
          </a:xfrm>
          <a:prstGeom prst="rect">
            <a:avLst/>
          </a:prstGeom>
        </p:spPr>
      </p:pic>
      <p:sp>
        <p:nvSpPr>
          <p:cNvPr id="56" name="TextBox 13">
            <a:extLst>
              <a:ext uri="{FF2B5EF4-FFF2-40B4-BE49-F238E27FC236}">
                <a16:creationId xmlns:a16="http://schemas.microsoft.com/office/drawing/2014/main" id="{FD49DD3D-367F-069C-E81C-60C0279DDD1C}"/>
              </a:ext>
            </a:extLst>
          </p:cNvPr>
          <p:cNvSpPr txBox="1"/>
          <p:nvPr/>
        </p:nvSpPr>
        <p:spPr>
          <a:xfrm>
            <a:off x="4908827" y="4413552"/>
            <a:ext cx="154993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00" b="1" spc="14" dirty="0">
                <a:solidFill>
                  <a:schemeClr val="accent5"/>
                </a:solidFill>
                <a:latin typeface="Montserrat Light"/>
              </a:rPr>
              <a:t>7</a:t>
            </a:r>
            <a:r>
              <a:rPr lang="en-US" sz="2000" b="1" spc="14" dirty="0" smtClean="0">
                <a:solidFill>
                  <a:schemeClr val="accent5"/>
                </a:solidFill>
                <a:latin typeface="Montserrat Light"/>
              </a:rPr>
              <a:t>5 %</a:t>
            </a:r>
            <a:endParaRPr lang="en-US" sz="2000" b="1" dirty="0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57" name="TextBox 11">
            <a:extLst>
              <a:ext uri="{FF2B5EF4-FFF2-40B4-BE49-F238E27FC236}">
                <a16:creationId xmlns:a16="http://schemas.microsoft.com/office/drawing/2014/main" id="{AD2D755B-5FF1-D378-9E18-454467F511C9}"/>
              </a:ext>
            </a:extLst>
          </p:cNvPr>
          <p:cNvSpPr txBox="1"/>
          <p:nvPr/>
        </p:nvSpPr>
        <p:spPr>
          <a:xfrm>
            <a:off x="6702597" y="4883694"/>
            <a:ext cx="2030277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Linge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lavé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en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2023</a:t>
            </a:r>
            <a:endParaRPr lang="en-US" sz="1500" b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43" y="1568381"/>
            <a:ext cx="808172" cy="808172"/>
          </a:xfrm>
          <a:prstGeom prst="rect">
            <a:avLst/>
          </a:prstGeom>
        </p:spPr>
      </p:pic>
      <p:sp>
        <p:nvSpPr>
          <p:cNvPr id="59" name="TextBox 13">
            <a:extLst>
              <a:ext uri="{FF2B5EF4-FFF2-40B4-BE49-F238E27FC236}">
                <a16:creationId xmlns:a16="http://schemas.microsoft.com/office/drawing/2014/main" id="{FD49DD3D-367F-069C-E81C-60C0279DDD1C}"/>
              </a:ext>
            </a:extLst>
          </p:cNvPr>
          <p:cNvSpPr txBox="1"/>
          <p:nvPr/>
        </p:nvSpPr>
        <p:spPr>
          <a:xfrm>
            <a:off x="7001128" y="2435782"/>
            <a:ext cx="946419" cy="258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2000" b="1" spc="14" dirty="0" smtClean="0">
                <a:solidFill>
                  <a:schemeClr val="accent5"/>
                </a:solidFill>
                <a:latin typeface="Montserrat Light"/>
              </a:rPr>
              <a:t>170 667</a:t>
            </a:r>
            <a:endParaRPr lang="en-US" sz="2000" b="1" dirty="0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60" name="TextBox 11">
            <a:extLst>
              <a:ext uri="{FF2B5EF4-FFF2-40B4-BE49-F238E27FC236}">
                <a16:creationId xmlns:a16="http://schemas.microsoft.com/office/drawing/2014/main" id="{AD2D755B-5FF1-D378-9E18-454467F511C9}"/>
              </a:ext>
            </a:extLst>
          </p:cNvPr>
          <p:cNvSpPr txBox="1"/>
          <p:nvPr/>
        </p:nvSpPr>
        <p:spPr>
          <a:xfrm>
            <a:off x="6632780" y="2712954"/>
            <a:ext cx="2030277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Repas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servis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en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2023</a:t>
            </a:r>
            <a:endParaRPr lang="en-US" sz="1500" b="1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6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218822" y="1803596"/>
            <a:ext cx="6749264" cy="24227"/>
          </a:xfrm>
          <a:prstGeom prst="rect">
            <a:avLst/>
          </a:prstGeom>
          <a:solidFill>
            <a:srgbClr val="4C495B"/>
          </a:solidFill>
          <a:ln>
            <a:solidFill>
              <a:srgbClr val="4C495B"/>
            </a:solidFill>
          </a:ln>
        </p:spPr>
      </p:sp>
      <p:sp>
        <p:nvSpPr>
          <p:cNvPr id="8" name="TextBox 8"/>
          <p:cNvSpPr txBox="1"/>
          <p:nvPr/>
        </p:nvSpPr>
        <p:spPr>
          <a:xfrm>
            <a:off x="659539" y="1098260"/>
            <a:ext cx="449472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40"/>
              </a:lnSpc>
            </a:pPr>
            <a:r>
              <a:rPr lang="en-US" sz="1700" b="1" spc="11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L'ACTIVITÉ DE L'HÔPITAL EN </a:t>
            </a:r>
            <a:r>
              <a:rPr lang="en-US" sz="1700" b="1" spc="119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9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218822" y="3544832"/>
            <a:ext cx="6743433" cy="30059"/>
          </a:xfrm>
          <a:prstGeom prst="rect">
            <a:avLst/>
          </a:prstGeom>
          <a:solidFill>
            <a:srgbClr val="4C495B"/>
          </a:solidFill>
        </p:spPr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D2D755B-5FF1-D378-9E18-454467F511C9}"/>
              </a:ext>
            </a:extLst>
          </p:cNvPr>
          <p:cNvSpPr txBox="1"/>
          <p:nvPr/>
        </p:nvSpPr>
        <p:spPr>
          <a:xfrm>
            <a:off x="1355645" y="3658287"/>
            <a:ext cx="119621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Visitas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a la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sala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de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emergencias</a:t>
            </a:r>
            <a:endParaRPr lang="en-US" sz="1500" b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20" name="Graphic 20" descr="RCR avec un remplissage uni">
            <a:extLst>
              <a:ext uri="{FF2B5EF4-FFF2-40B4-BE49-F238E27FC236}">
                <a16:creationId xmlns:a16="http://schemas.microsoft.com/office/drawing/2014/main" id="{CD02C324-A13E-FB8B-0609-0F3D64FCA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7249" y="2285142"/>
            <a:ext cx="533011" cy="538843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FD49DD3D-367F-069C-E81C-60C0279DDD1C}"/>
              </a:ext>
            </a:extLst>
          </p:cNvPr>
          <p:cNvSpPr txBox="1"/>
          <p:nvPr/>
        </p:nvSpPr>
        <p:spPr>
          <a:xfrm>
            <a:off x="1521200" y="3198801"/>
            <a:ext cx="865109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2000" b="1" spc="14" dirty="0" smtClean="0">
                <a:solidFill>
                  <a:schemeClr val="accent2"/>
                </a:solidFill>
                <a:latin typeface="Montserrat Light"/>
              </a:rPr>
              <a:t>12 373</a:t>
            </a:r>
            <a:endParaRPr lang="en-US" sz="20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100F3C3-B0EA-62C9-9BA3-CBE66A0929E0}"/>
              </a:ext>
            </a:extLst>
          </p:cNvPr>
          <p:cNvSpPr txBox="1"/>
          <p:nvPr/>
        </p:nvSpPr>
        <p:spPr>
          <a:xfrm>
            <a:off x="2679234" y="3665264"/>
            <a:ext cx="1926163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Visitas</a:t>
            </a: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Externas</a:t>
            </a:r>
            <a:endParaRPr lang="en-US" sz="15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72910C76-DE1D-BE2E-4E2D-027089C25E8E}"/>
              </a:ext>
            </a:extLst>
          </p:cNvPr>
          <p:cNvSpPr txBox="1"/>
          <p:nvPr/>
        </p:nvSpPr>
        <p:spPr>
          <a:xfrm>
            <a:off x="3183518" y="3205778"/>
            <a:ext cx="91759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2000" b="1" spc="14" dirty="0" smtClean="0">
                <a:solidFill>
                  <a:schemeClr val="accent2"/>
                </a:solidFill>
                <a:latin typeface="Montserrat Light"/>
              </a:rPr>
              <a:t>38 673</a:t>
            </a:r>
            <a:endParaRPr lang="en-US" sz="20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8CCF3B04-63F0-E80A-BB38-15B2CE4547BC}"/>
              </a:ext>
            </a:extLst>
          </p:cNvPr>
          <p:cNvSpPr txBox="1"/>
          <p:nvPr/>
        </p:nvSpPr>
        <p:spPr>
          <a:xfrm>
            <a:off x="4868339" y="3645390"/>
            <a:ext cx="1307735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Estancias </a:t>
            </a:r>
            <a:r>
              <a:rPr lang="en-US" sz="1500" b="1" spc="12" dirty="0" err="1" smtClean="0">
                <a:solidFill>
                  <a:srgbClr val="002060"/>
                </a:solidFill>
                <a:latin typeface="Montserrat Light"/>
              </a:rPr>
              <a:t>ambulatorias</a:t>
            </a:r>
            <a:endParaRPr lang="en-US" sz="1500" b="1" spc="12" dirty="0">
              <a:solidFill>
                <a:srgbClr val="002060"/>
              </a:solidFill>
              <a:latin typeface="Montserrat Light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D79303EF-3DFF-B39C-6F44-4E4BE5A9F0A2}"/>
              </a:ext>
            </a:extLst>
          </p:cNvPr>
          <p:cNvSpPr txBox="1"/>
          <p:nvPr/>
        </p:nvSpPr>
        <p:spPr>
          <a:xfrm>
            <a:off x="5196229" y="3185904"/>
            <a:ext cx="74264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2000" b="1" spc="14" dirty="0" smtClean="0">
                <a:solidFill>
                  <a:schemeClr val="accent2"/>
                </a:solidFill>
                <a:latin typeface="Montserrat Light"/>
              </a:rPr>
              <a:t>3 142</a:t>
            </a:r>
            <a:endParaRPr lang="en-US" sz="2000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3A582D31-732F-2CBF-0836-F5892C0A45F3}"/>
              </a:ext>
            </a:extLst>
          </p:cNvPr>
          <p:cNvSpPr txBox="1"/>
          <p:nvPr/>
        </p:nvSpPr>
        <p:spPr>
          <a:xfrm>
            <a:off x="6529707" y="3645391"/>
            <a:ext cx="1436306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500" b="1" spc="12" dirty="0" smtClean="0">
                <a:solidFill>
                  <a:srgbClr val="002060"/>
                </a:solidFill>
                <a:latin typeface="Montserrat Light"/>
              </a:rPr>
              <a:t>Estancias</a:t>
            </a:r>
            <a:endParaRPr lang="en-US" sz="1500" b="1" spc="12" dirty="0">
              <a:solidFill>
                <a:srgbClr val="002060"/>
              </a:solidFill>
              <a:latin typeface="Montserrat Light"/>
            </a:endParaRPr>
          </a:p>
        </p:txBody>
      </p:sp>
      <p:pic>
        <p:nvPicPr>
          <p:cNvPr id="25" name="Graphic 20" descr="RCR avec un remplissage uni">
            <a:extLst>
              <a:ext uri="{FF2B5EF4-FFF2-40B4-BE49-F238E27FC236}">
                <a16:creationId xmlns:a16="http://schemas.microsoft.com/office/drawing/2014/main" id="{CD02C324-A13E-FB8B-0609-0F3D64FCABE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9891" y="2040931"/>
            <a:ext cx="1066022" cy="1077685"/>
          </a:xfrm>
          <a:prstGeom prst="rect">
            <a:avLst/>
          </a:prstGeom>
        </p:spPr>
      </p:pic>
      <p:pic>
        <p:nvPicPr>
          <p:cNvPr id="28" name="Graphic 19" descr="Salle de conseil avec un remplissage uni">
            <a:extLst>
              <a:ext uri="{FF2B5EF4-FFF2-40B4-BE49-F238E27FC236}">
                <a16:creationId xmlns:a16="http://schemas.microsoft.com/office/drawing/2014/main" id="{7359AB9D-9ADD-BF5C-A73E-89F06C9D483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38731" y="1865981"/>
            <a:ext cx="1427583" cy="1427583"/>
          </a:xfrm>
          <a:prstGeom prst="rect">
            <a:avLst/>
          </a:prstGeom>
        </p:spPr>
      </p:pic>
      <p:pic>
        <p:nvPicPr>
          <p:cNvPr id="29" name="Graphic 27" descr="Intraveineuse avec un remplissage uni">
            <a:extLst>
              <a:ext uri="{FF2B5EF4-FFF2-40B4-BE49-F238E27FC236}">
                <a16:creationId xmlns:a16="http://schemas.microsoft.com/office/drawing/2014/main" id="{0D8BAA98-A59F-1CB1-56DE-5929047AE8B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68339" y="1969521"/>
            <a:ext cx="1240971" cy="1240971"/>
          </a:xfrm>
          <a:prstGeom prst="rect">
            <a:avLst/>
          </a:prstGeom>
        </p:spPr>
      </p:pic>
      <p:pic>
        <p:nvPicPr>
          <p:cNvPr id="31" name="Graphic 26" descr="Impatient avec un remplissage uni">
            <a:extLst>
              <a:ext uri="{FF2B5EF4-FFF2-40B4-BE49-F238E27FC236}">
                <a16:creationId xmlns:a16="http://schemas.microsoft.com/office/drawing/2014/main" id="{CDE1070E-9131-ABE9-DB76-576C3E18C9A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78110" y="1993885"/>
            <a:ext cx="1252634" cy="1229308"/>
          </a:xfrm>
          <a:prstGeom prst="rect">
            <a:avLst/>
          </a:prstGeom>
        </p:spPr>
      </p:pic>
      <p:sp>
        <p:nvSpPr>
          <p:cNvPr id="21" name="TextBox 13">
            <a:extLst>
              <a:ext uri="{FF2B5EF4-FFF2-40B4-BE49-F238E27FC236}">
                <a16:creationId xmlns:a16="http://schemas.microsoft.com/office/drawing/2014/main" id="{FD49DD3D-367F-069C-E81C-60C0279DDD1C}"/>
              </a:ext>
            </a:extLst>
          </p:cNvPr>
          <p:cNvSpPr txBox="1"/>
          <p:nvPr/>
        </p:nvSpPr>
        <p:spPr>
          <a:xfrm>
            <a:off x="1492335" y="4847074"/>
            <a:ext cx="865109" cy="258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2000" b="1" spc="14" dirty="0" smtClean="0">
                <a:solidFill>
                  <a:schemeClr val="accent6"/>
                </a:solidFill>
                <a:latin typeface="Montserrat Light"/>
              </a:rPr>
              <a:t>+ 11 %</a:t>
            </a:r>
            <a:endParaRPr lang="en-US" sz="2000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72910C76-DE1D-BE2E-4E2D-027089C25E8E}"/>
              </a:ext>
            </a:extLst>
          </p:cNvPr>
          <p:cNvSpPr txBox="1"/>
          <p:nvPr/>
        </p:nvSpPr>
        <p:spPr>
          <a:xfrm>
            <a:off x="3149942" y="4837189"/>
            <a:ext cx="817538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2000" b="1" spc="14" dirty="0" smtClean="0">
                <a:solidFill>
                  <a:schemeClr val="accent6"/>
                </a:solidFill>
                <a:latin typeface="Montserrat Light"/>
              </a:rPr>
              <a:t>+ 6 %</a:t>
            </a:r>
            <a:endParaRPr lang="en-US" sz="2000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D79303EF-3DFF-B39C-6F44-4E4BE5A9F0A2}"/>
              </a:ext>
            </a:extLst>
          </p:cNvPr>
          <p:cNvSpPr txBox="1"/>
          <p:nvPr/>
        </p:nvSpPr>
        <p:spPr>
          <a:xfrm>
            <a:off x="5196229" y="4856583"/>
            <a:ext cx="74264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2000" b="1" spc="14" dirty="0" smtClean="0">
                <a:solidFill>
                  <a:schemeClr val="accent6"/>
                </a:solidFill>
                <a:latin typeface="Montserrat Light"/>
              </a:rPr>
              <a:t>+ 10%</a:t>
            </a:r>
            <a:endParaRPr lang="en-US" sz="2000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01480BAB-6F44-1FBD-7ADE-58F947F233A4}"/>
              </a:ext>
            </a:extLst>
          </p:cNvPr>
          <p:cNvSpPr txBox="1"/>
          <p:nvPr/>
        </p:nvSpPr>
        <p:spPr>
          <a:xfrm>
            <a:off x="6910596" y="3204253"/>
            <a:ext cx="74264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2000" b="1" spc="14" dirty="0" smtClean="0">
                <a:solidFill>
                  <a:schemeClr val="accent2"/>
                </a:solidFill>
                <a:latin typeface="Montserrat Light"/>
              </a:rPr>
              <a:t>3 974</a:t>
            </a:r>
            <a:endParaRPr lang="en-US" sz="2000" b="1" spc="14" dirty="0">
              <a:solidFill>
                <a:schemeClr val="accent2"/>
              </a:solidFill>
              <a:latin typeface="Montserrat Light"/>
            </a:endParaRP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01480BAB-6F44-1FBD-7ADE-58F947F233A4}"/>
              </a:ext>
            </a:extLst>
          </p:cNvPr>
          <p:cNvSpPr txBox="1"/>
          <p:nvPr/>
        </p:nvSpPr>
        <p:spPr>
          <a:xfrm>
            <a:off x="6906407" y="4847074"/>
            <a:ext cx="74264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2000" b="1" spc="14" dirty="0" smtClean="0">
                <a:solidFill>
                  <a:schemeClr val="accent6"/>
                </a:solidFill>
                <a:latin typeface="Montserrat Light"/>
              </a:rPr>
              <a:t>+ 2 %</a:t>
            </a:r>
            <a:endParaRPr lang="en-US" sz="2000" b="1" spc="14" dirty="0">
              <a:solidFill>
                <a:schemeClr val="accent6"/>
              </a:solidFill>
              <a:latin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00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Certificación</a:t>
            </a:r>
            <a:r>
              <a:rPr lang="fr-FR" dirty="0" smtClean="0"/>
              <a:t> </a:t>
            </a:r>
            <a:r>
              <a:rPr lang="fr-FR" dirty="0" smtClean="0"/>
              <a:t>en Janvier 2025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88" y="1482657"/>
            <a:ext cx="3218804" cy="447056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F00F-50E8-41AF-B4C8-1FBB3B1D1C31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374FD-5A11-4B9F-B37A-D2012F36947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2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79" y="521169"/>
            <a:ext cx="7886700" cy="1325563"/>
          </a:xfrm>
        </p:spPr>
        <p:txBody>
          <a:bodyPr/>
          <a:lstStyle/>
          <a:p>
            <a:r>
              <a:rPr lang="es-ES" dirty="0" smtClean="0"/>
              <a:t>Responsabilidad Social y Ambiental en la CHO: Acciones en curso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F00F-50E8-41AF-B4C8-1FBB3B1D1C31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374FD-5A11-4B9F-B37A-D2012F36947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AutoShape 4" descr="data:image/png;base64,iVBORw0KGgoAAAANSUhEUgAABkAAAALOCAYAAADx+d8cAAAAAXNSR0IArs4c6QAAAARnQU1BAACxjwv8YQUAAAAJcEhZcwAAFiUAABYlAUlSJPAAAP+lSURBVHhe7J0FYBPXH8d/SYvT4u7u7jrcYTBkMPizMdxdhru7DBgMhwFjwIAhg+HuUtzd3ank/74vd+ldmrRJmkJbfp/taN4luZy9d7/3UwOFLQaTyYTfMNDOnS7/1k7lryOUKVPGpLx0gT+Vv3YI4W1HCWkz9evXD8UxOMNg5a+CVTM4gvvo4MGDP9P+uwmD/ta0ulEj1rFEAsSYYRS9RIwZiUI1PvG4EVbwuCHhcSPcYBo0yEg5chgo0ecbM0CYjRs8Zlj4isYMwOPGZwJzkz///NOYSIwZZZR1rhIuZA03jRkguE3xmPGZ4TEj3GDRZ2AJhU4D8JgRFoTNmAEi1LjBY0a4Qs5PBov5SWTQaUS6MQNoev/XOmYAzbjxNYwZoeqMVhjuHj0aI4rJFCdarCheAQGmmB7kH5sMxgQBJv9YpgBjdKMx8AQGBPiT0WgMbPsrLwRGD6PJnwJXeJg8xOe0H8D3NG3xCeWFQHxT91GjKSBAaQhE0/JZfM7DI3Cf8DUPzT75azck8ND+Draj2wX9zaH9rvY4gYcJxxeIh+bGkvvgodlHP/0+4NtEfspr8UXxYeWlBNtWXuJMmDeoojn/HuIA9OdYv4/YCeWVwJ90u6HZP4mQCuVfg+g94rX5epnB18Sp0X9ei0l/3rTb1p1vgZ9f4HF7iv3TNIPuk6dmu+JzHprjMX9P82V1/y1ofxdf9rR6PxDxVav3Atue4jxod9HTU7znqzSsEe+ZAjwCxNdxu/r6Bfh98PAwvDfGjvI67pHLrw0NGmivQKTh+o4d0aPHi+odwzO6t4cnxfz0iWIZDP4JxUmM5WnwiBFg8DcYNfdTeBg31Jva3FCamn0KbtzA/un6WpiNG/Jf+doM9iHwbozM4wa+rO/vgcft3nED7+k3prwQ4MsujhtW+2hv3MAqTw9TgLj5/D39DH7vTQEfMWZ4vje9vRX92qucORt8Mn8ycmHascPzZQJPL1OU2HECPvrGNnkaYkbx90hg8gyIbTBRrACTGAkM4rwoBIgbwijuW6WpGzOAuIyB1wL3juZ+D37MEO9Y9Ve7Y4YZSxvfcnzMwK8GbkuOIZr70tUxQ6I59rAaM8wE/k7wY4b4Rc3xiPtb9wzFeZDv+osxQzQ+x5gh0fyO9T55ijFDv4/a7ch/5WuJfE//aeWFGavngZbgxgyJ5nfxG5A/lIYeyBpGo78pwN/fw+T50d/P+N6T6O2T589fpStb9oPyqUiFOGLDg1OnYkYxvYsbNUZUL38xPzH4meL7BVAco4chlriZogQ7ZuAfzf0tTm3gucW9o7nf5X2o6/v66+DqmCHR9m+xHc0uhTBmiLZWZrEab7TjhgfkKM0tKr+n+yHNPorPWe2FeC/wy+hT+rvdtTEDaL+LbeI5aW6Jtm7MwG9q9kGcB/muGDPEW2IUsO4XQc55IDh2/QEEflZs1NExQ+6x5rPBjRlAty35nv7Tygszn2XMEINGgJjVe/j7e1KUT/4B/h98P9K7gGjRXiXOkeOtEOHs7kNE5tLGjdG8U8aLG8MjmneAyTeWhzFKHHG24waYAmKLUxvdaDBqei8IPL/BjhkCcaYtbXxMO2b4iy97GAOvxecYMyTBjhnyX/kaWMsapOmfwY4ZAq1eA/sgZgpKC9/9/GOGRLOP6I9yn8J8zJD/ytcS69/RnTfxZSF8KA35NXvjj3kOodkuvqdr6scfLW4bMwRCZhTzkwD/AD+Dn4en34conjHefXr/4k2cp36vDWXL2tuFCI04fcYXJ096U3SK62kyxBayhJefX0B8D4PJy2TwiCEmIAajpm9bn1+9TkN5dimIb1k+i/WOjhlmAvuCue/q3re8J9H1bdHrNB8NMmZgH3Q7qdlHuT7wzeDGDHxOL8NgnhP4vm7MEPe3v0ZICW7MALpzEUZjhvywaHuQkKaBVT/CPmiPR0dwY4ZAe16cGzMEweo0tD8q0Oyzpxgz9EPI5xkz5PzEX8xPhKwh5ycehnfv379++yb2m1eZM1f7qHzKLYTaAHL36NGYsaMEpPI3mjIZyDO7gUy5hDCUzWSglOIcJBKvjcpHGYaxgzKAfBJd8oNovTIY6L5YdU+M1pcN/qZzAUbTzQAyXYn/5O39iC44mHx8or7we5PC3+iR0dNIWcVDMBcZTDnEMacWZyGpGDOUJwjDMMEhBg1fg8n0wUSGN0J0fiTGi7sGE10XcvI5f5PpJgWYbn6i59eT5a38VvlKhESMhYaXZ87EJePHTEKkyGIyBeQWf3OJdzKIMSMFGQzRhTDjTocOhomUiL4kpsomIWcY3ooe84QC6J54/l4X688Kuf0aBXjc8H/1/nqikiVfK1+JsMBY+ipxnHT+AX5ZjQZjTgMZ8oqxMasia3jz/IRhQkbIGaLbmD6JfvNO9JsXYty4ZwigWyaD6bxYf8ngYbz53s/3epLcxR6Jh7B95UYEYIcYM/LGi5GKokRJL2SpbEKuyieOOYeQMdKKY0vA8xOGcQzRb/zEv+/F8kY8au+LQeSO0WS45G+g8+Tnd1P0petxPhlvGwoWtOcaGmF4cPpAkhieUdL5+wVk9DAacwWQKa+QNzKJcSOpGDdiKB9jGCYYxDzEX8xNYOh4ZzCYHpPJcFv0pWuiD/n4k//VAH/D9Tfeb2+mSxd6Zy2xTdeQho+YlFtMpcqIXS4hNlVIrGaDB8O4GbPCgq6SkQ6KxgEPQ5Q9sQM8Lxly5oxQHt4rV670qJAtY04PCihjMlIJMU0SY4YhpZhU8YSCYdyMGDegjDglXh6mANN+wyfDYe+CBZ+Y3404vPDxiW8K+FDaYDSVMZGhuDim7ELOiKW8zTCMmxBjxlPx72nx8piJ6NAnCtibJGeRB+Z3Iw6mo0ejPPX0zR8lSrRSQnwqKdYUFlOTZMrbDMO4CZOJ3hEFXBD965jJP+B4gMHjwLbzV3waRLCo9YBLl6K99nuVL8DPVMJoNBYOMFBBg8mUTsgaLutJGIYJChy3xHP5ltFgOCHGj+Mmg+Gwn/H94UTZIpzTheHF6cNijKASAWQsKY6noMlggqNFVOV9hmHcgNkwQvfJQCcC/OmokUwHfKPEPpgoWzaXxwynH+xiJwwvfY6mJ4OhiRjEKhtMlMtgNMRW3mYYJowQfU/ICYbnQno4FmAybTVEjfpXnMy5boh1moDo8Mmzs8fSkL//D0ajoaIYdvKJfY6rvMUwTNjiJyYbl8VEY4/R6LH20/N3eyOCd7fp+vXoL948q06mgG/FeFFUSCsZxF92sGCYz4AQN26IP3uE1LHWz/P91oiinHh2+lhuIRI1EmNFKQMZ8otxg70vGeZzYKKXJgo4bjDQboPJY6V3zvznlHfCLWadxpGCYpyoR2QsKVZhfsJjBsN8Bkxk+iSe0+dM/qZjJqNp8+tXvv+kLl78vfJ2uOXVpeOJfN/7f+vpaahqIiouDiSJGDfYWMowYQzGDPHPBZOJDhqJ1nt/pC2uRJE521kNz88dq0P+praimxcUfZ2VmAzzBRADwGPxzxHxd/67D4aNKQoWfKe8Fa64dGljtEQfk/7PYAhoKMaL/GJVPPM7DMN8TsRE/6MYM66SwbTR4G+a65270GXRJ8Ol8fTZmYN5jAaPDkLk+EY0M/LEgmE+P2Ji7ycGjmtiWW+MYpjrnbXgRfPq8Mf9kydjxfD89JOBjA3IYCgoVsU0v8MwzOdEzEveGEx00J9MS5688V+TuWjRV8pb4Yp7x3cnihE1xv8MZPhOiBj5xCoeMxjmCyDmJwFCyr8m/uyiAI9ZcXMXOKq8Fa4wmQYZn/nUKOZhpBZC1qggViGy1EO+yTDMZ0OMGagGeSkggHYFGP2nJ8hR5KzylkM4rFQw+eyI/Yq8+oiJxQ9i9pNGfJE9MRnmy+InBoA7YrKxzEAxJsTNmfOZsj5c8OL04fTkYRhgMBkqinEjhbKaYZgviBgzoIw4Lh7/Yx7dergjczX3FhYLDTJNXta0jTyMxk5izMglVkU3v8MwzJfCZCIxZpj2BhiNY6+9C9hfMJzl7H535nCqjyZDH4ORaotxLRkbTBnmyyLGDH/x7x0y0fIAA/0aP2fBW8pb4YKnp47k8jBSVzIaq4md5fTdDBM++CDmKCcCAgJ+fen1dpU7cv27C9P1HdFfvo5Zi4wenQ1kyMfRpQzz5RHjxQfRH8+aAkxj4uQqsEo8yx1y0nJoknD/5L7EMT2jzzKRqbzYsLeymmGY8MHLgADTTr9PhnaJChS4p6z7orw8f7y4yT9gvBgv8oomCwkME46Qnt0UcI8CaHSc2G/mG8LBJAPRYol9E/Ukk6GFEE1SGQzsZMEw4QUh/38SffNigMm/35NoT/7NnDl8GE4fnzqcJYqHYYTYt8piRhNLyBxs/GCYcIBJYCDDazIEbPD94Dc8YYFi55W3viSGp2cOFzMaDAONBmMp0eaoD4YJR6jGUyFzzKRYnrPjpcv3Qnnri3Fr//4Ysb2jNBDCxQCDwQgncK5dyjDhBMga4s9Ng4mmeH+kGY6kxApxovD20sGUvp88F4tPFheCDBf2YZhwiOj6orObjgQQNfrSnlbPzhyraTSaRovhJYsYYDg0lGHCKyZ6GWAImBLXFGOEIWfOT8raz87do0djxoxu6GcgUwvRhDcmKzEZJpwh5hgBomPe8vcP6BzPI+bmLzlmgJenDmcxeRhHClmjmhgxOFqMYcIhYtz4KProNj8T9UyQM/8F8Xj/Imn0YI95ev5QEU+TxzgiYxExlkVR3mIYJhwBhabJRM8pwDTjvb/HtOT58z9W3vrsHD16NErGaIbvTBQwUYxdHGHKMOEQOWIQ3TOQYYJXVK9fjZkzB+ukFayH5S2f/fF9P3kuIIOhBBs/GCb8Ih7HUcQzuYjRZFpz59ChBMrqz86bc0cqKcaPrGz8YJhwjoHiGMnY6wV9GGBaufKL9FdMLryiGzqy8YNhwjeiaxrFDCONh6fx19emV4W+1JgB3vgcSmryMPQQL6uz8YNhwi9i3IgmZI3KngYa9/zssVTK6s/OyzNH0nmaPEaQyViMjR8ME37BPMBoNMQ3eFD3mFH8W784veeL1Q/NGNU/DxkCJoldYuMHw4RTlL6Z3ESmrq8/vWq0Y8eOYKO07BpALm3cGM3LFHW6eFmSBQWGiRB4iBEgn1csj7/Qf5V1n40nJ48U8fU3DCMTZRNjBqevYZiIQXQhN/R5kTVdFxNMIp8XQ8bo1EAILG3E2MXGD4YJ56CPmsiQ3J+iLHiULl1aE7LcfGZMR4/G9CXjj+JlI7E7n13WYRjGOcQg4Sl6blWDyTTyxc3Tn12ZiShTk1GmyisjpAx2zmKYCIDBYIxJRmNfMkX74f7Jk7GU1Z+Nu0d3JDQZjMvEfiTl+QnDhG+UPprSZKKeuRLELotV8g0b2FVSJkmdqIPRSJV5csEwEQd0fhNR6cSpEw1TVn0WHh/bm9zDk7oZjIYCygDEMEwEAcoJ0XfHvDxztJKy6rPw5tyRfOJPSzFwpRX7wOMGw0QA0FeNRmPGqNEN02/s3PlZ5wgwuDyJ5lfESIY2BoPxsytEGIZxDTE1MIrlB9OrT80DLl36rONGrGimHw1k+B77oKxiGCYCIOSNGGQ0jowRJaCYKQSvbncTK4bXbCHrZBIveX7CMBEA6CCFpJHd02ho/+jkIfRdm9gUBF6dPVrKZDCiEGl8ZRXDMBEE2fkNhnZPTx6trKwKUwJu7Y8RJVq05kI6qC4W9qximAiIGDM8hIi/9PnJg+mUVWHKy3PnEvgFGP8nXpY2r2EYJiJhNBqqxE0Uu7PJ9PlSYb09fzRpFINnexhNlVUMw0QQzNMTGvby06sSJpPpsxgjnp89nE/88AT5ywzDRDgMRoO3gQJmvkocJ93niDrFb7zwOdyeTFRHWcUwTMSilqfRo+HzEyfiKm0dQYSPV0ePJhT9voN4mcG8hmGYiIbJRDE9PEz9Hxw4kERZFSYgB/jrF1HKiqHkB/bGZJiIjcFgSGDw9JgS1qHmyM0Z4Pe6tBhB/sdKCYaJuIjOO/Dx6XR5lGaYAkOLv5+xvHhZ27yGYZiIhnjkRzeYaNqT4/uSKqvCjJun98Qzmjx+F78ZQ1nFMEyExJDRFBAw4u7hw2HunP3U52BWg8E4jOcnDBMxQd81GqmDwdOvsK3IMZ0BRColoprqiRlNCdHjue4Hw0RQ0PEFOaPFjvpjWIaMPs2SOlmAwdBEiAhZlVUMw0RkDIZy0aP4fx+WXla54kZLQkZjGzFGJVBWMQwTARFTjJhRjTTuoY9PbGVVmPH2bJpEJqOppxg3ONKUYSIwSFERNWqMvqajR8NM17By5UqPOMYYfUxkyqusYhgmImOgerFjGRvB+VJZ43ZQL8iToowymcim5zjDMBEDMVdIZCJDl2cJEyazrnGqM4DkSxg7jfh0VZPJlFxZxTBMBEV09jgGMlV/mjC63Rx4oQGGFUExo4GqKqsYhongGMgQw2Ay/fjM50hKZZVbQdoLzyhRSgvBpIyyimGYiIzBUNbT9K660goz/Ewe34lxI7fSZBgmAmMymn56Fi2gkNJ0OxVzpM1tMFELMWawFzfDRAJkXzZQz8eZ04RZlprY0aic+KGKPG4wTMTHYDRUMPh/KEs+PjpnC4sBBEqJAAOVJIOpEHd6hon4yH5sMGT3NEStAE8oZbXbeJnA00sMIU3Eb7CXBMNEHiAXZPMgQw1z072Ybh+IJn6irRicoiqrGIaJwEDWMJKxm+n69ejKKrejRJi0N7cYhonoCBkglofR2HvQoEFB0nG7AQMFGLqZDOzFzTCRCQMZU0fxMHQIiyj1S5cuRQswmDqIHxHzFIZhIjpikIhi9DS0fuD3UicLWISO15dPJPAgKiI+GqY1AxiG+ZyYEhgMAUWr58nk1ly7CCUzeMbIYjCZyiqrGIaJNBjii6Xsq0vHEykr3MaLZ1ELkMEkZA2GYSILBgPlef3uWWGl6XaimD6UETOZbEqTYZjIgIkqtvu2ai6l5TaenDmQ1WAwVJK2WYZhIhWiW//w/Nz+1ErTbST4+KKAgYxiIU6zyTCRBQMVjGqMWgh1BJU1mggQX//0AWRA9AcLCwwTSYBnpslkyO370S+7sso9iI2aAgzfiUHFS1nDMEwkwWAQwr/BkC3Aj9yeO9vgQY05+oNhIh1R/AMC6iqv3Y6HgZpAnlGaDMNEAkSXjhEtWtRGStNtGA2e9YScEUdpMgwTiRDjRgLyj+b2ccPD4FGbyBTm9cwYhvl8QOfgYTQ0oBuFLGmwpLEDYWQmMqQ2ciFjhol0CEEhPXlQRpMbw8x37twptmUSggLDMJERA1Eak5+/W/PtIxWfwWCqpTQZhokkCDnDaDBQWR8fH7cbNwNu7Y8hBqSKSpNhmEiEKcC/jjvTYEGnYTAZapiIwqzAOsMwXxaj0fCD8tIt+KxcGVUMRqj/wQ5aDBP5qPKCXljS9EqB49HZnbEowJTFZKJYci3DMJGJmKJ/Z7pbrVo8pR1qcsWJkVn8SW9uMQwT2TDBC8pgyHRr//74yqpQUyZz2txEBrem42MYJpxgMCRK5vcOsoFbefMqagGxcfbmZphIiMFgTNmhbk23jRuvTh3OZDBQGrG4zajCMEw4w0DZnl84mE5phZo0udJlIaMxsUGTHYdhmEhDItNr3zxq7SDZyWMZY3uZjJTNIECbYZhIhtGYwcs7ekKlFWo8oxi+EcMF58hkmEiKlAcMhrSx4nomV1aFmmhGz1Jiszy5YJhIiMFE0T08DW7P5y/GoeJi0sLjBsNERgwmTw+DyW31g/yNhsJCzrB4ejIME/kwEHma/DxKK81QE+BnyksmiqE0GYaJRJh1GlSC/vxTziXkP37+FNNgMqTEa4ZhIh9CUEhq8v/kNg9KE3m4NTUOwzDhDyOZEkchzwRKM9SYDKacykuGYSIZJgNFoQBDGqXpNvwCAjg9L8NEWgxGD4Mhk9IINQaDIbPJxOmvGCayYzSQ2xwuTAZjeoOBOP0Vw0RSjAZjNkqUKDACxMPoCU+JZHjNMEwkxESJPQxGtxUsF0KCe4uqMwwT7jARJSRTgNtS5xkMpizKS4ZhIhkGE3kaPCiF0nQbYraSEUIHwzCREER3mUzuTKmbAVElymuGYSIrJkM25VXoMZjSmEwmNoAwTKTFkIm8vAINIH5+ftHESrfl+WYYJnxhIorrG0AxlaY7SK38ZRgmkmIwGLz9AgLcZjg1mSiV8pJhmEiGkDM8A0yUSGm6DwMlFzMWtoAwTOTEYDK4zwnTYDQmRZi60mQYJtJicNucQsxPEotJDxtOGSayYgpIeTb6tUADiMFo8hBTC857xzCRl+iix7stJNxExAVJGSaSYzKZohnI4DaPKDFueCsvGYaJdMgwDXc6WigY3GaEZRgm/CHkjNjKy1Aj5BYveG8oTYZhIikmU4DbdBEGMsYUG5R6UYZhIiEGY+wcSgIbxQBiQPgpFwxjmMhLVIPJfSHhYmbBCgmGifxEMxiNbjOcGg3kNiUHwzDhC4OBjGJS4fa5hIFMsZSXDMNEMlCc1GQgt/VxMQbFFHMUVmQyTCTH6EbDqSCGGIp43GCYSIvJMl6YOzqkD+70DBNpkf1b/KM03QGHlzNMJMcsGLhx3DAYeNxgmMhNGMwleNxgmEiNG1NWmXi8YJivA6P7+rrBYOJxg2EiMQaNDoKNHgzDMAzDMAzDMAzDMAzDMAzDRDrYAMIwDMMwDMMwDMMwDMMwDMMwTKSDDSAMwzAMwzAMwzAMwzAMwzAMw0Q62ADCMAzDMAzDMAzDMAzDMAzDMEykgw0gDMMwDMMwDMMwDMMwDMMwDMNEOtgAwjAMwzAMwzAMwzAMwzAMwzBMpIMNIAzDMAzDMAzDMAzDMAzDMAzDRDrYAMIwDMMwDMMwDMMwDMMwDMMwTKSDDSAMwzAMwzAMwzAMwzAMwzAMw0Q62ADCMAzDMAzDMAzDMAzDMAzDMEykgw0gDMMwDMMwDMMwDMMwDMMwDMNEOtgAwjAMwzAMwzAMwzAMwzAMwzBMpIMNIAzDMAzDMAzDMAzDMAzDMAzDRDrYAMIwDMMwDMMwDMMwDMMwDMMwTKSDDSAMwzAMwzAMwzAMwzAMwzAMw0Q62ADCMAzDMAzDMAzDMAzDMAzDMEykgw0gDMMwDMMwDMMwDMMwDMMwDMNEOtgAwjAMwzAMwzAMwzAMwzAMwzBMpIMNIAzDMAzDMAzDMAzDMAzDMAzDRDrYAMIwDMMwDMMwDMMwDMMwDMMwTKSDDSAMwzAMwzAMwzAMwzAMwzAMw0Q6IqwBJCAggHz9/OiTry99/PTJsnz65Eu+vn7k5+dPJpNJ+bTz4LtuXZTtOoL4uDw+P39/8zGKY/r4UTk+cbx+Yp2/eA/bdYQg++LGxRZYa/mMeZVL4Ps4Tl9xzOp1/iDOAxb1XOD8+Itz5SqW/VSW0KA9boZhGIZhGIZhGIZhGIZxF1r9lbsXW9j6XIiL8t2wQGxe91uOov2OM98LDle3h4+7+l1bBG5LWWEHd/5mRMSAf16eO1qUTIYDck04BkaBl69f09PnL+i4zznaffgI3b73QLSf09t37ylKlCiUMG5cSpI4IaVOnpxKFS5AWdKno7je3hQ7VkwyGOThhsizFy/olthugL+/sib0GI1GSpsqhdwXe+AmfP/hI924c4fOXLhIV27cout37tJNsTx68oS8vbwpRdLElCpZMkqZNAnlyZ6VcmTJRHG9vOSx2+LRk6d058FDcw8LA5IkSkjJkyS2nFsYny5cvSaNFgD7lS5VSnn+HQUGjlfiOt97+Ih2HjxMJ8+dE8fxjJ48e05v3r2T5ymOOOZE8eNRyuTJqEjePFQ4Ty5KmCA+xYvjTVE8PZUtBc/123foxctXus4fLVo0ypoxPXmI6+UMHz5+pMvXb1qO28srtrhOSSm62F54wRRADePmKrBCaYaKFz5HA8Q1d6xDMQwTYTGQoZ13jvwzlWaoeHn2GAZIxwZohmEiHibTf3FyFqygtNyCkDfeC3EjutJkGCaSIeZhF+PmLJhVaYaKFz7HzovZiVu2xTBMuOZlnBwF4iqvQ8XLs0cPixlPIaUZroHj7937D6ReLCyAeidlsqSUKEF82f7w4SPdunef3rx9K9vO4OHpQbFixKSoUTylTjBWjBgUK2YM8vDwUD7hGg8ePxbLEwrwD3SCjhUzJmVKn5aMdtRT0Pddu3VH6pJFQ1lLlCldWvKKHUtpOQccsW+LcwN9okr06NEpQ5pUFC1qVGWNbR4+eUL3Hz0Oegzp0ki9sbOcvXRZOswDnN9kiRNR4oQJZFvLpWvX6c279+ZzIM4V9Mjpxf5+DXibokUz5Mz5KcIYQNDJT1+4SCs3bKJNO3bLm1eruLYFbp5sGTNQmWKFqVqZ0pQvZ3Z5Y4XE3OUraeCEqdKo4i4wmMwZM5zqVats0xCDSIeL4obcvHMPLVn9N129dVt5xz4YSMoWK0J1q1aiIvnySKOItSFk5PTZNP633+X2w4Kf6n9H4/r1EgOb+XfvPnhIRWrVp9fKIAmDxIKJY6hM0cKyHRzYRxg9/t2zj/7eso0OnzpD7z98UN4NHm+v2FQwV076vmZ1KpY/D6VKnizEwaNBuy703979MtJGBQPgmt9mUKE8uZQ1jnH+ylWq8r/m9OKVGFQFuB5TBveT9194gQ0gDMM4CxtAGIZxGDaAMAzjJGwAYRjGBb5KA8irN2+o65CRtGrjFmWNe4Ejcb+Obahri2ayfcLnHPUaNY4Onzwt286C7SWIH49SJElMBXPnpKL58lL+XDkodYrkdo0VwfHm7TsaNuVXmrviT5kVRyVl0qS0c+Vii+HGGhgrWvbuT+u3bZeZglQmDepLPzeoq7Sc4+bde9SiVz/ducmbPavUfcIB3B7QMY+aMZtmLflD7pdKiqRJaMeKxZTEhuEiJNKXLC+DBECM6NGpR6ufqUfr5rKtpei3DaSzOvToUOWVLlKI1v3ulml+uEc1gIT7FFi4OFdv3qLpC5dQ+/5DaPm6f+jFK73Xvj0QMQJr2IyFS6lNv8E0Y9FSqaAPCX//kLftLNhf86KssGLHgcPUa+Q4Gj5tpkPGD4Bog39376Xuw0dTv3GTaN/R4zISQUtAADq4+49HBefYmgBT4LqAAMfCq7Df+4+doMGTptGQSdNp16EjDhs/wKvXb2j7/oPUZcgIGjBhKm3etSdEow/23XrPXr95SyOmz3TJqo5jVTFh22F32hmGYRiGYRiGYRiGYZivAZNe5xQWaLcfoOgwXQUK/gePHtOxM2dp9tIV1KJ3P+o/bhLt2H/QJQdtOIyfOn9eZ/wAdx48oP/ENu3tKwwxxfLno3hW2XhWrN+oc4Z2FPzOjdvI2nNJWWPmm6KFg834A67cuEknzp7TGT8A9NTQZ+KcO4tWJ4t90+pjtViXDrCly43shGsDCC7e2UtXaNzs3+n3FatkdID2pobVCp7+xQvkowoli1HJQgUoZ5ZMlDBevCApjBCeNHbmXBrponI7LDl3+QoNmjiV9hw+qhsIEsaPR7mzZqFvihSiyqVLUtH8eSlj2jRBOi4soZt37KbRM+fQ6fMXQ1UT40uAAezg8VM0bMoMWrNlmzk0zQqk2SqcNzeVL1GMKpYqLiMskGLK0yrdFYwmf/+7jfqOmUgrN2x0qVNjXzAYfo0DAsMwDMMwDMMwDMMwDMO4C3//APrnv50yigPO284AQwXKBJy/ck1ZowdZdLB9e5QrUVSm79cmMUGEy8Wr15WW48B4gVT9WodtGD6gj/YOJqUWdL0+ly5LHbctlqxZ55JhiHGccJ0C6879BzRhzjxasX4TvX33TllrTm2Fm6tqmdLSIIBaENGiRaVPvn7yc4+ePqWjp3xo6559MppCayFEDrpmDerR6D7d7aZIgnVyyORplhRY6CTfValkN6TKEYxGAzWsVZ1yZ80qtqesFCBlUqs+/WnLrr3KGnPnQQet8k0paeBB/QykmHr3/oOsjfHy9Rs6cvoMLVy1RkY+qCDf2//q1KJfOrShpKJzgwPHTtCuQ0fJZMcKqLLor7UyD51qYMK56dWmhXwdHAhlK1e8mPht87mE5bJQzbqWc4daHQsnjZGpumyB38Mg0G/MRNorBkFth/cUx4PrXKFUceU6x5chXQiXeycGGxiyLly9KtOGoSaMdfRLquRJaUCn9vR9zWrKGj312nSSVlbrQQbXO3e2LDR5UF/KnzOHsjZ4kAKrUuOfZVgiQE2SKUMGUPZMnAKLYZiIC6fAYhjGYTgFFsMwTiLmgpwCi2EYZ/kqU2B9/PRJ6jitIw9sMXHuAvokPg+gtoEDcUhp6aEDhN4OjscAkRu9R42jI6fOyDaoVLoElSxUMNiauYhiePf+vbmMwfmLdPT0GZ2TNnSbdapUpOE9utisVWEL1P4YPnWmNBJoneJVUHt367L50oHcFjCgdBk8gv78Z7NOb9izdXPq36md0nIMOKBXatJMZ8iAQ/6YX3pKvaU9oKdGiYIFf662fwxL51HubM49xtIWL0vPlVok2Eb3Vs2oV5uWsq2lUM16dPn6DfnbuCega90wf7bybuQm3NcAQYdZvPpvGv3rb/TsxUtlLVEcby/q2vwn0fFKUsY0qaXhwxp47uM7127dpinzFopBYr8cLFRgYFgxY5KMqLCFtQEEA8GGebMpc/q0su0KuMFQX8K6IM6G/3ZSs+596JNaPFt8pkmdWtSmSSOZB85eQW/kePtv3wGaOGe+VL6rIGrkj2kTZQ0L/Cask46kkqrbuqMYmHwsUQ8oUnRhx2Zov4IletRoFDVqYN0RZw0gKPreb+xEWrR6rSygrpIscWLq8GNjaQhKnyoVRY9uu5j4W3GfXL91h9Zu2SqjhLT3Csgg7pEti3+3abyyZwABMcTvNfnuWxrYqb2sLxISbABhGCYywgYQhmEchg0gDMM4CRtAGIZxga/SAALF9adPvvTRN1C3aY88lb+lZy/MdSHgWNz+x8Y260LoMUg9mKqDtGUAGdSlA7X64Xvy9LRfzBy6fTihw2n58dNntGztepq55A9dhhUU/B7eoytVKVNKWRM8h06eliURoMC3R6efm9Kw7p2VVlA2/LeDugwZKfdJJX3qVHR43Z9BaikHx+FTp6naj61kSQIAtdjgrh2pRaP6FDuYmtOIOGn9y0CZyssenZr9j4b26BKSGlYHG0BCJtzXALl++w7NW/GXTqEN5f7IXt2oWYO6lD1TRpvGDwCDBT4LI8Dwnl2pXPGiulRJUFKj0LkzoHgPlOiuLtgfa+MH2HngkCX/G27CPNmyUuvGDSltyhR2jR8gQby4VKtieerWshl5xQoMs4JhBDnlVKMHtuEdO3aIS5Qo+t9CNAkU/7Y+q120xg9XuHXvHv216V+d8QNFg4b16ExN69WWRcTtGT8ADDVIe4YBvU/bVtJApuXmnbu0fP0/SstxYJjZtmc/7Th4SFnDMAzDMAzDMAzDMAzDMJ8X6AuhA7Wll7NePJUMLQDfg2Lc1uf0S6xgdZAA0RvRxT5ge/YWGFHg2I2C3tDVdW/1M7X73w9yP1RQ3uDiNdvprKyBMzvSX6HuhgqiUKBj1W5z1T+bpR7PHqULF6RkiRPpvnPr7j06esZHaTkG0nipxg+Aou65smaWukl7wOH9zMVL0klfpUTB/JQ4QXz9MWzcTB/eO14LmXGOcGkAwc0Bz/zLNwKtezBqdP65KdWsUJbienuJm0R5IxhwI8GQMKJXN13dDFgeYc1Ep/vS7D92XFrgAAaSfDmyUxrRgRwBny+SNzeVKlxAWWO2Cl+9eVsMEoEdMjyD8C8UtVeBdbr59/Vk+i8MwtrBIDjixYlDTep+S9XKfqOz3iLUbdnaDdIwFBKoMwLDj8qte/fp7y3bdAMtwzAMwzAMwzAMwzAMwzDBA+ftpnW/VVpmkN4fzu6O1C9++eo17Tp4RFc4vHbl8rJOMnSiKkjpjwLr9vD28qIKJYvrvoNsMOu37VBaIQNd8t9b/lNaZvLnzC4jSYLTXSJt1o79gc7voFbFclT5m1IUI1qgw/f9R09kQXcmbAiXBhB0hpUbNombMbAzIDSqermyUinuDLgJ06dOKXPVaZXbr968pdPnLyitL8Prt2/pxp27SotklApy4MHY4ygYTHJZ5bl7+vw5+fkHdqzwCkLPlqxep7TMFC+Yj8oUKyzrnjgLLK5dW/xEcaxSVt158IDW/rtNadkHUUUtGtZXWubBcOveA7TjwCFLijKGYRiGYRiGYRiGYRiGYUImY7q0UnepAsdtpM3/4EC6/sfPntGew0eUFkmHcWTOqVWpHMXSpJzCNpevCz77C7LoRI8WmFkVruhbdu2x1EsJCTjS37x3T2mZI2JQNzhlsqTKGtsgHdlOTXaZVMmTy1ofNSuWo9iajD44hj/+Xq+0GHcTLg0gyEvmc/Gy0jJHBdQoX1YWtXY0IkALvtO4Ti25HRXkzrt5N/DG/RKgcFBAQGDxG/M+BRpEHAEdHgWNUBMFxcKx5M2RjaJFsZ0eLDwxe+lyS80MgALnuM5ZMqR36TqDzGJgRQ0Vbcqz12/e0r+79+pyDtoC3+nbobW8z1RQdH7Fhk104Ypj4XkMwzAMwzAMwzAMwzAMw5h1n8jaogX6N0+P4FNu+fn5065DR3RZY4oVyCuzt5QqVJASxI2r0x1u23eAnjx/rrSCkidbFlnbWet0/vjpczpy2rE0WGu2bNXpFRH5kSNTxmBThyHKBan11TodoGi+3JQyaRIqWTA/JYxvdQx7D0ijD+N+wp0BBOaAwydP6W6qPNmzyloQsK65SvEC+ejukT305OQhuVzb9x+1bNRAeffLEDNGDMqSPp2lwA1y2x08fkpXZCgk0FFQ4+SP6RNpxYzJcmnftLFDhbu/NLC0asE1KlW4YKiuM85H559/lGnSVGBFffX6Db14/VpZYx8UbR9qVTjp4PGTtGX3HrkNhmEYhmEYhmEYhmEYhmFCBkXRUf9XRdYcjh3Lbl1nFV8/X5miyqT4jXt4GKlY/ryyvgicwcsWL6LTH378+JE2bd+ttIICw0ftShVIW8T9g/jOzoOHlZZ9oKNeu1mfWSZrxvRyCQ5klkHaLOglAY6hSL7clDRxInkMZYoVoWia2sqIRtmwbafSYtxJ+IsAETcFKvxrQUQAisOEBijGYZVDsW+5iNfOpJoKKwrmzomdU1pEPhcvUa+RY2nb3v2yI6qdJDhwbIhuUZfwcFyOcM2qtkbGtGlkAfTQEj9uHMqROZM8LyooCv/0mX1LsJaKJUtQxVIllJbZgPL7ir/o4tXrDl0PhmEYhmEYhmEYhmEYhvnagZM3Mt6oeMWKpUuJZY87Dx5Kh2SVzOnSUSaxqHV/UQM4WlRNTY+AAFq3TV+jw5ralcpTFE+NwcHXl/YfPU4fPwafBuvgiVN0//FjpQWH9uiUM3MmGY0SHHfFMewT21fJmDYtZUmf3mK4qfpNaXEMgXVAoHNEpAnjfsKlpvzE2fPKKzNQikOp/SV58/atTNfkyoLcdrD62aJ0kYIUXVP0Bhz3OUf123am0vWb0C9jJtDmnbtlp3nx6jW9e/+efEUHjeiK+EdPnsrzooLwt3hxvGUaLHcAY4qWdx8+OBxGhvojKLifMH48ZQ3R/YePaNay5fTw8RNlDcMwDMMwDMMwDMMwDMMw1iDLDeoet+07SKfDzJQuDRXKk1tp2eePtRss2YHg4Fwwdy6ZdkqleIH8lCxxQovzM37jzIVLdOXGTdm2RfKkSah8iaJk1HwHBdSPnz0r2/ZYtXGz7hhSJ08ujiGXzvHaFkvXrNcdA4qmZ0iTWrZBsQL5KHmSRIHHIBY4xl+6fkO2GfcR/lJgiRvqqUZRDWte0kQJZbqo4IDVDkp1ZxbkYNOm2rIH9qnP6PH0c4++Li2DJ0+jC1dt15BAEZ4OPzYOUtwd+3VRfGfm4j/o+/ZdqVDNulS3dQf6ZcxEWrBqNe09cozOXroiOyoGlYjG5Rv6zmy2AAcaHEJLlvRpdQMRCus/euKYAQTfy501CzWr/53OOLV281bavGtPiJZhhmEYhmEYhmEYhmEYhokswKn42q07Yrltc7l687ZU3KOmM9L7T523iOq27kg3NPWXkXa+fIlilCtrZmWNbd68fUcrNgQWNY/jFVtm0EmSMKGyhmR2n++qVtLVe3799i1t2mE/DRb433e1dXWDHz99RvuOHNcZOLQgHf4//+2yvI+sOzDi5MuRXbbtgWNYvn6D0iKZ9qtgrhyULHFg1AiOoU4VcQya/YH+csO2HUqLcRfhzgCCtE9vxcVWiR49WpAICWtwE6Jw+tApM2jIlOkOL/NX/iUjNEIC20fI1tY9+1xa9h05JjuULaBs79OuFbVt2ogypk2t67haEC1x9LQPLfhzNfUYPpa+bdGOfuzWmwZOmEKL//pbvofOFVG4cuOW8sqMlxgIEjoQAucosApr7bAfPnykp89fKK2QiePtRd9WrkBF8ua2GFL8/P1p8u8L6eylyw4ZzhiGYRiGYRiGYRiGYRgmorNq4xbqPHg4dRgw1ObSceBQat1nIDXp3EM6cI+YPktGY6iGAxg/GtSoSs0b1g+2cDhAJpw79x8qLZJ1oXNnzUxGoz7i4ttKFXQO8zAe7D58lF4GUwMYmXi0kSQwmiATkT2dIUoUPNUUV4cho1j+fFJvGBybd+2m2/ceKC2izOnTUZ7s2YIeQ8XyFEtzDKhlsuvQYXr5KuQ6xozjhDsDiPVNCoOARwg1LdCZbty+S4tX/01LVq9zeNm4Y5f4vS9f2BqWvq7Nf5LFt5s3rEeF8+amhPHiBVvLAym1YPRZuWET9R03kXqOHEtz/lgpU2VFBB5YpZJC/ryQBg9nsC6kDoOFr5+f0nIMFKjH4JwiaRJlDdH123do8ryFMh0ZwzAMwzAMwzAMwzAMw0R27tx/QPuPnZA1Lewtx33OSr3Zm3fvLIYPFURwdPypSYg1nuF8PP/Pv5QWSWMJIkYypU+rrAkEejuklVIdl6H7u37rdpDSClrgZN+wVjXLd7CfiGA5c/GSbGvBezD8oL6ICrLXoAB7cOAYFqxcrbTMx4CaIVkzBC2anlkcV/5cmmOAjvvOPTp6xke2GfcQ7gwgBoN+lxAR8uELp3jCLYgOVbZYEZeWIvnyhJjeCbUvUMCnb4e2NLJXNxrzSw/q1aYF1alSkXJnyyJTRKmdwRqkZDp+5ixNmbdIDBKrnYp0+FJ4euojXUwBJrdGVcAQpB1q8XswsjgDjCgoho7wPG0U0uade+jPfzaRvz9HgTAMwzAMwzAMwzAMwzBMcNx7+Ij+2bGL3r4LPnvNqXMX6OjpwJociRLEpwK5ckq9qDVwHP++ZqAxA6BUwIFjJ+zWYgZInYX6vyq37t2Tv2v9nZt378mMQKq+Eg76ubJmoUzpghpjtJw6L45BY8BA0fcCucUxxLZ9DA2qV9M5waNsA0ofBHcMjHOEOwNIXG8v3Y37/sMHevX6tbSe2QOfR4comi9PsEtIVkZ7GMRN2K3lzzSyd3eXlk7NmlKGNIHhVfbAceD4UUinbrXK1OGnJjSoSweaNLAvzRs/ksb27SnrUiDPnHWEA3j+8iUtXLWG1mzeqiswHh6JF0df1B7W4ecvXiqt0AOLsxbk1QupjowtEidMQI1qVacsGdIpa8yFnKbOX0znrlxR1jAMwzAMwzAMwzAMwzBM5CRH5kwyS0rDWtVtLjBE1KlckSqVKkFZM2YIkuYKtZF/W7qCNu/aq6yxzbK/N+hqHaM2NBy9UdvD1mJtJHj7/j2dPn8x2Aw5KGJernhRpWUuO4B09w+fPFXWmEFZA23phChRolC1sqVDTOH1hziGD5r6wVHFMbx4+crm/mOxPgbows9cuEi37wem0GJCR7gzgECxHytmoBUuIMBEz168lBffHjAc5MiSiaYNG0jThtpf6lWvojOuOAOse9kzZXBpSZcqpdPKd+wnrJv4LsLEKpUuSf/77lvq0741zRo5hP6aPY06/dyUkiVOpHzDDKyEv/2xkp6+CN9RIAni6g0gyLn3xI2RKzfu3NWF2yGCI77VbzoCrkP+XDnkIA6LrQpC/4ZNmUG+vr7KGoZhGIZhGIZhGIZhGIaJfFQtW5r6d2pHAzu3t7nAgXtYj840tl8vmjduBP02ehglTxJY8Bs6utv37sv6HvbqMcPQsX7bdp0+796jRzRj0VLqM3q8zWXs7N/JpMkog+9evHadfC5dVtYEBbq+Jt99q7TM3zl3+YqsWaKCdeu37dDp/eC0Xr5kMaVlGxwDiphrj+Hh4yc0c8kfNvcfy9jZc3VZcfBd1E4+ff6CsoYJLeEwBZYhSKQGDCAoZBMcKBiTOV1amTvN3qK1vkVEkCYraaKElDVjeipZuCB1b9mM5owZTqXEay3osAj5cmdKKXeTxSrvHaytMNpoBwhX8fPzk+Fm2m15x45NaVKkUFrOAWtz49o1KW/2bLoi9TsOHKJFq/9WWgzDMAzDMAzDMAzDMAwT+Yjn7U0pkiSWdXLtLamSJ5OO3IgWqVGhrNRZap2Rkd0HqbBgELDFP9t30jMr52ik/Uc0BxydbS03xWKtSURKK0SBaCNJrClVqAClTpFMaUGXeksaTvz8zNEYiFhBW1v/o0Kp4pQgbqBztC1Qb9q6NAH2I8RjsNKHwvH65LkL8viZ0BPuDCAgX85syiszKPb95FlgxX1XuSRu3PACapvAyte+/xC5dBo0nPYfO668GzJGA9JleVPxAvmoTZNGlDZloHIfoVPnL191uuj35yRj2jS6QRD7fFUMNujgoWXb3gN06+59pWU2qsUXA1Tq5EmVNc6DFGsdfmwsU2KpfPrkS6Omz+aQNIZhGIZhGIZhGIZhGIZRQIafYvnzUsmCBZQ1Zt68fWu3dvHydf8EWwLBUXx9/WRNj1t37ylrgoJMMTUrlFNaZj3tafGdR0/NabD+27tf7quW72vo643YYsX6je45Bj8/8rlwiW7c0af4Z1wj/BlAxI1UNF9epWHm0MnTMhQJnv2uAkvapes33BJh4A4+io61auMW2TGwrNywkfYdcdwAouLh4UFZ0qeVUSFazl+5Ijt8eAWRFIXy5FZaZg6cOEnHNEWCXGXeylU6Ky8GtTzZs8hcfa6CAa500cJUs3xZXUH0J8+e0ZBJ05QWwzAMwzAMwzAMwzAMwzDQWX5TrLDOaIDsPKjTYc2ZC5fI5+Jli94WRcHz5cxOLX9o4NBSrew38nsqyAxz9eZtpRUU7FPdKpV0+3bM5xzdefBQ7sO/e/bT+w8flXeI0qRITiUK5ldatvG5iGO4ZMnIg23nyZ7V5v7aWqqXKyO/p4Jzcvl6YFouxnXCXwossRTLn8/cUIAVbsuuPfTgie0QKUf485/NsuBMeMErdmwZVgWLHpaPn3ylgcYV4nh5UcJ48ZSWAjpw8EbJL0796pWVV2YQArfz4BF68PixssZ5Tl+4KA1m2vRfqKVSuXQppeU6MNr0aN2cUiZLYhkgMSwjvO2/vQdkm2EYhvk6CBBCMQT35y9fWpbQePogD+5zIaeYt/XKbrj2+/cfNJ8zL0gj6QoI53715q1uO/bSZ2IS8Frz2Vev31jCwwGcLqz3y50LJkpaJxbk4rX1udAsuAaOOsrcuX+fNu3cTdMWLKYuQ0ZSreZtqei39enbFu2o69CRNGPhUtqx/6DYbviRPRmGYRiGYRjmc5M7axbllRlkgLHlsL1my1ap/1VBBEnP1i1odO/uDi1TBvfXOSwj1RYMKm/fvVPWBCVDmtSUS7N/F69eoxu379Cp8xdlaiptcfL6NapKg05wrN3yn66GtaenhziG5jb319YyfdhA3THcf/xYHsObt/aPgXGMcJkCCznYiuTLo7TMwABiKyeaI6CK//Cpv4arlFCwZKZKltSiSIfC4cipM7J2h7N89P1E7zWDBEifKqWuXkV4pFaFcpQofmC9F2lh3b1XDDiupyqbs+xPeqdRBOH8pkuVggrlyaWsCR1IgdW7bSvdgIT6NBPnzrdpwWYYhmEiJ9dv3aZG7btS+pIVLMviv9bqvIQc5cWr15Snci2xjfJyO5lKV6SuQ0cp7+pp2q03Zf6mku5381erTc9fvFQ+4TgIqc5TqaZlOw3adaarN28p7+p5J55xuTSfxf7ima0yc8kyylGhmuV9dy9dh46QxhqVaQuX2PxcaJZ0JcoLOeyR8gu2gTPN+Nm/U5nvm9IPHbrRgPFTaMGfq2n3wcN0/so12nXwEM1fuZr6jZtE37XuQFWbtqAFq1bTy9evlS0wDMMwDMMwzNeDt1ds5ZUZOGFZ62eRJWfDfzvpk6bgOL5XrngR8vT0dGiJF9ebShYKTLcFHeOhk6ekIcQe0aNHo4qaouZwaDt86jT9vWUrvbKS3xvWqq68sg0c2FDDBA7uKl6xY1GFksVt7q+tBUXWvylaSPm2+RiOnD5Ndx5w6v3QEi4NIDFjxJBFp2EkUMGkd8rvi+jWvfsOG0HwOdyAAydMoXtiQuvo9z4XZUsUIQ/NMT55/lymwtJaGEMCxwSDwamz55U1ZlBjI4roPOGZqFGj0s8N68l6JiooCjRtwRJ5TPCudRSkR5u34i9at3WbbsBEAfNuLZvp7qXQUr96FTGAFbNsE9cA+QuduW4MwzBMxAbPKAjIcGBQF3MEiPOyBr6LiYBuW3acNjBZsP7so6fPaPj0mboCfY6A55evv59lO9i2vWcv1vr6+Vo+66d8T8XXV38u3L2Yz0fgvsFrzNbnQrPgN0x2TiEiTv7ds08aNUZMn0WPxTnHucI5lIvyOZw+dV1AgInOX7lKnQeNoAo//ESrN/8rDUkMwzAMwzAM87UQK2ZM5ZUZzJkwr9Cybd8BevTkiZShVWpVLEcxokdXWiED/ap1CqnDJ0/Jur3a7WqBzrBM8SI6J+e9h4/RX5u2yuh3lWIF8lGG1KmVlm3+E8fw0OoYaleq4NQxwIm7VoXySsvMkdM+spaJvWNgHCNcGkCguIfVrmi+PDrl+Jbde6nvmAl0wuecvBGDu/iv376VBW96jBhDf//7n83wKmdAyNSbUC5QzGv3uU7lijpLKI4JXoOoDQJPwZAMAEgHceLsean4v6Lx2EwQN67MTRdSaFZ4oPUPDShPdn3R+6179lHv0eNpz6EjIRoWcE7hrTnnjz9p1IzZ0otWBcffoEZVqlKmtLLGPWBAGt2nO6VOnkxZwzAMwzBfDijvVwshfdfBwywYhwGYpO0U53bA+Ml07MxZeb5V4LQTL443JUmYgJIlTkTxhQwWK2aMIFG4l67doDZ9B9Hc5atcTlnGMAzDMAzDMBEN71ixlFdm4HT08WOgAQRpddds3qqTkREN0ahWDaXlGHBSRvRE/LhxlDXmSPu9R47pdIVaoN9LnSyZ1D+rwIHp5t27inOb+TM/1qsj/sqmTfDZv7ds06WqwjH88G1NpeUY+K0yxQrrjuGl2Pd9R4+7NbUuroEtvXVICzLf2HPUC++ESwMISJ0iObX/sTGlS51KWWMGIVFNuvSkyb8vpM279kgDAGpnXL99hy5eu05HTp+hbXv309R5i6hp1160ZPU6S/4179j6sCtHgTJh0V9raNr8xaFa9olOp81nly9HdmpSp5auODeOY9CkaTRu1u+0fd8BunDlmoyKePzsmUyPdfnGTXnMew4flSkXug0bJUOsVDDh/qFOTUoY36omSDglrncc6t22ZRBjAvJm/9itNw2dMoNWbdpC+4+dkMV/LolrjHOCHHhYt2ztBuo0aAQNmzqDHj19qnybxDn1pMqlS9KATu2UNe4lpRggB3Xt6PI9xTAMwzDu5OXrV/TromUupdJ0B2lSJqfiBfJTyUIFg11QswyCvQpeo5igrc9ql2wZMwoZx35kKyYJKDBYKHcul5fCeXPL6FQtkAEhm81d/qeUP1RQfw2fb/XD99S/U1sa16+XzDs8WMgG7Zo2pm8rV6D0QobVGkI+fvxEI6bNpO37D+iMKAzDMAzDMAwTWUEEiNEYKP9DR/v67RulRXTx2jUZ5aDN5pI7a2YqkCuH0nIczAlKFw5MIQWgI0Zkhj0SJUhApYsUsutEDicn6Be1cxhroKvEMWjrOLp6DHG8vahssSJKy8z2/QfdNs/D/ObGnXs29dYhLb8tW0GnL1xSthSxkFfv5bmjRclkCHdVnFGM8o+/N9D0hUvpto3UV/C6y5I+LSUQk2mEFCFKAwViHjx6InO1aVNBJIofj1o0akAr12+iq7fM0RKoC/H7uJEyWkLL7KUraMjkaW730GvTpCH1aNVcdK7AuhePnjyl/uMm06qNm3X7i8iXxAkTUpYM6ShZokTSm/CD6EhIufD46VPxvWfyWLUTaBQIKlW4II3o1VV8L70ueiYkqv3Ukg4cO2nZHhT7tw/tkq+dAcaaQjXrWs4dFAQLJ40J0nm1wEKKqJcZC5dIA4/1dYYVF9cI9Tdii4FThsvJyI/H8ve0gySIGjUK1atWmfp3bE8pkiZW1galXptOchBRI0wQKbJ8+sRgBzUt+F7fsRNp1pLlyppACot7a8qQAZQ9UwZlzZfHFEAN4+YqsEJphooXPkcDxHly/AZjGCZCYiBDO+8c+WcqzVDx8uwxDNbhOzejE+B51XnQcOmNozK+f2/p2OBMmDN49uIl5a36rfTuAQjfrle9Cv02ephsa6ndsj3tPnTEZnQkBP4uzX+k1o0b6sK47XHy7Hmq8XNrS3g36q9NGzpAyFbpZFsLPH6ylKls8Wryjh2LZo4YQjUqlJVtTGTglRRS9Gr3YaNlpKe6/9HEfh5e96f0kAoO/J5XrFiWZ/SYmXNo5PRZ8jXApKTTz03FOYirrHEeDw8jZUyTWjf5gYyxaNVa6jN6vCVXcYJ4caUXGPIAI+WoNp2pCs7X9n0HaeGqNXTg+Ekpo6rAULNxwRyKHUufDiDCYzL9FydnwQpKyy0IeeO9uObOdSiGYSIMYt53MW7OglmVZqh44XPsvHhEuGVbDMOEa17GyVHAdYFPw8uzRw+LGY9eWx4JQD1BpMgFyLCDtPB9O7SRbUdB1HPvUeNkrWKVET27Sr1mSHK7LVIWKW2Zc2CfWovt9G3fRuo6x86aQ9MXLKGXrwONIlMG96Of6n9nbjgBZPela9ZR9+FjLPMN/N5sMa+qKeYt0JvaAumrugwZKVNNWdPhpyY0pFunYOssj/9tHk2bv0gXaTJ5cD9q5sIxIMJixfqN1EnMNdUoFBzDryMG07eVysu0XSppi5e1RIZg/te9VTPq1aalbGspVLMeXb5+I4i+1Vkwf+nfsS21/d8Pyprwj7cpWjRDzpyfwm0ECIASvl61KtSnbStpNbO+UZFHGdEQsOat37ZdKrPPX74qLv5LnTEhd7Ys9Ivo7B2b/c8yUQ8vQKk/sEt76tSsqfQUVIEC4cHjxzKdxfL1/9DvK1bJToyCozjmuw8f6owfSL9Qt1plOahlEJN3Z4wfXxp0oLpVK1Hvdq2oeIF8FCO6XmmD44T35aETp+SghHOC6A+sszZ+ZMuYnrq3aEYDOgVv/HAHUJBA0ZQ/Z3ZlDcMwDMN8OSD/rN2yjY77nFPWfD5g9EmeJDGlTJok2MVLPPO19vOoQphPkcT2Z7ULZMLg7O7x4sShrBkzSMcDVxcYfqw9v+DFtf/4CYvxAxMfyKZt/9fI/Hkbxg8Ah43q5b6hAZ3bSacI7YQJxefPXr4c6gkIwzAMwzAMw0QE4JSuArkadTYOCBn73sOH8rU2dVTiBAmoWtlvlJZzQG+cM0tmSpUsqbLG/Hubd+7R1fSwBk5QtnR7MCpAX2lP5gdPnj2TGX9QikElcYL4VM3FdPwwMOEYkBlJBceAshCvNEYixjnCtQEEwMuubrVKNLpPD+ra4icxuU1vNyxJCz4DZXjbJo1oVO/u0iMzVowYVL5EUeUTiLIwips46LZgWVOCY9wK9snW5D2l6JiwyI7t25N++LaGNGY4AraFnNPIi4fz06ddK8qXI5tdi2ZwIK2Edt9cseiqaK8PXjtijPGKHUsqCkb26iauczPKkTmTw/uACJG0KVNQi0b1aZQ4Dx2a/U8qYULC0xPXQ2kIooi2syRLnJh+ad+aYlvlNHT0uBmGYRgmNCClFJ6DAPr0c5ev0trNW4MN82Yc59MnXzp17rzSIkqSKCFV/qakPO8hAVkgd7asVLtyBV30L5x0jp85q7QYhmEYhmEYxn1o0+wbjAbLXMEZoPCHzlRLaHSlebLpa/+eu3yFdh86SvuOnqA7Dx7onNirli2tk52dBfrAgrlzKi0zew8f1RkorEkmvoMyBdAbaymSNw9lSps2WEcspOhHoXV//8BjQIaZ0BwDdL1It6sFRhZkStKi1ZsizZgtHTcwX7vQg3vClfspPCCvYHhNgWUNwnpQiAaFJE+cPSdzMb949coSYoTi36h9kTRxImm5y5k5E6VKnkwaUdQLhNRMR06dlq+9vbwoR+aMuvAhcO/hI7p685bN9BKhAfuSOnlyWZ/CFujw98Vvnzp/gc6KDoRB4M79hzLNE6yhAaYAaTVFfjpYE9OkTCHzbadPk1JaSF0xfKjgN2XYlOKNiAETObmdBZ6SCJFTi+JgO9kzZXTYqANwTRF2dvXmbTp62ofOXrpMz168oOfiOqOYPc5DPG9veV0RNVNYDEhZM6ST+ccTxY/vcGf0uXhJFllXPTAxOMHw4iw45qOnfMjXLzAaBTn7MqdPF2Tw/JJwCiyGYZyFU2DZJ7ykwELqSzy/Vm/6V7ZBiqRJaHjPLlSrQrlgnQncmQLLUVr06kdrtmyzyAlIa3V933a7spE9rFNgNaxZnUb07kYJhWzgThBtipBxpN4EeXNko0kD+zoV/Xnh6jVq2bs/nT5/UVlD1OHHJjRMXKNI5SzBKbAYhnESToHFMIwLcAqsEED61Y9K/WGDmFcgpTychp0BxoLL12/K8gIqmdKllcYFV1RBSL8E3aYWbAulDWA8UPcXoBa0dakCZ4DcfuPOXd3vQU9YME8uihnMPA264Gu3buuKfMP5CXOj4PSMKFUAHbK25nO6VCmlztZVEPFxUxzDHXFuVOQx5M4pz5kKsuN8UuqOGD08KK04b9rIERXoVt8EYwByFMwtcWyYb0YU1BRYEcoAooK0R+iM796Zq8/7anKiwQiAGhCYUMOwERF1tLjR37//IGt+YBCAgh2WRJP4D8cHowL+Ro8WVRxnbNEJIqceGucBShnkzcZrLNJYIf5H9AbOQ4xo0cjbK3aEvdafEzaAMAzjLGwAsU94MYBULVOahvfqStV/bEkPHpujPiAcVypdgob16EKZxUTFHmwACZnrYhKUr1odi7MEnFlmjRxCJQsVkG1HgBw3aMJUOn3hopTlQN0qlal5w3qRS3ZhAwjDME7CBhCGYVyADSAMwzhMhKgBYg8o/xHtgUkoLIOY3GNRrVCIAkCetog6qYQhB0p9RHngGFFgE8XQs2ZILyMekMsO4VAoMB5ZjR8A5wEFXXEOcNxQyOAcIA0azolaGD0iX2uGYRiGCS3pUqag7q2aKy1z7awd+w/JGmkwXDCugxSX2rSa8AxDEfenL14oa0IGThp92reiBRNH08KJY+SCAuosuzAMwzAMwzAMw4Q9ETNxF8MwDMMwDCNBxEetiuWoZOGCyhpz1MGcZSvp6o3blugFxnkQVZwtYwalRTLyZtaS5TR6xmwZWh8Q4Ni5jevtLdOVqkvsWDGVdxiGYRiGYRiGYZiwhA0gDMMwDMMwERhEEqBGWNsmDSlWzMCcsKhfsXDVanONL8YlEHWcK0tmpWUG+X3nrfiLSnzXiOq16Ui/Llom65WxoYlhGIZhGIZhGCb8wQYQhmEYhmGYCI6HhwcVzJ2LvqtSSVkjc6vT4tV/06nzFyw1QyIrB46foJ4jxlD7AUNdWhb8udpmujDUc2lQsyrly5FNWWPGT5xPFBLcvv8g9Rs3iUrVa0yZSlek/3XtSXP/+JPOX7mqK6DIMAzDMAzDMAzDfBnYAMIwDMMwDBMJSJooIdWpUlHWzVL55OtLw6f+Ss9fRe4okJt379HqTf/SktV/u7T8u3svvX//QdmanqwZM1C/jm0pQ5rUQep2wMiEmiswMD1+9pzW/budug8fTcXrNKScFWtSi179af3W7TIKx198jmEYhmEYhmEYhvm8sAGEYRiGYRgmklA0Xx6qW62yjFxQOXrah+YtXyVTNzG2CS55ldFgoLLFitDUIf2pZoWylCxxIplqzMNoX4yGUeT+o0f05z+bqEmXnlS0dgMa8+scunEbdUPYEMIwDMMwDMMwDPO5YAMIwzAMwzBMJCFWzJj0XZWKVLJQAfL08FDWEk2dv5gOnzwdaetUxIwRnZInSUypkidzaUFhcqQRs4enp6c8p7+PG0mLJ4+jXm1bUo3yZSl/zhyULlVKih83jviM/e8/ePSYxsz8jZp07kEnfM5xvRCGYRiGYRiGYZjPBBtAGIZhGIZhnASJkIxGfTokd2IMJrogJLJlzEDf16hKKZIlVdYQvX77loZOmUH3Hj1S1kQu8mTLSn3atabhPbq6tDStW5tix4qpbM0+KIpeKE8u6vLzjzR/wiiaN34kje3bk3q3bUnNv68vI0Ty5chOCePFs3kNz1y8RH3HTSKfi5eDjTphGIZhGIZhGIZh3AMbQBiGYRiGYZwE0QLRo0VTWmbg1e+KY7/JZJUSyWCgWDFiKA3nQZ2KSt+UpCrflNIp9Y+cOkMzFi6NlAXR06RIQdXLl6Halcu7tBTIlUMaN5wB9wCiPyqVLkltmjSShpCJA3+hUX260YAu7allowaUJ3tWihYtqvINMwePn6Sxs+aQiVNhMQzDMAzDMAzDhDlsAGEYhmEYhnGSKFGiUOxYsZSWmddv37lU3+GN+J42JRIMGPHieCst14jj5UU/1a8jo0G0tSqWrF5HW3bvVVqMu0EqrWL589GPdWvTL+1b0+g+3emnet9RgrhxlU+Y2bpnP7149VppMQzDMAzDMAzDMGEFG0AYhmEYhmGcJIqnZxADyJNnz8jP309pOc6T5y/IFKA1gFCoDSAgS4b01Pz7ehQ3ThxlDdHL169p+NRf6dHTp8oaxh4oGj/ht3k0dtZcuazYsNHh86YasYoXyE/dWv4kI3K0henff/gg02AxDMMwDMMwDMMwYYtMXv3y3NGiZDIckGsYt4GJ8ydfX6UVMkilEFNMjjFpdhWktXj/4SMFWKfTCAUG8R/SNziSGsJP/P7Vm7fkcuvuPbp17z49evJUpglJmjgRpUiShJKJv1kzpKe0qVIo32I+B+KWaBg3V4EVSjNUvPA5GiDu07BLfu8AUB75+ukVjfJejSru1ajOpTHRgn7r6+tHJqvs7NguFmdB4dudhw7Tles36cnz5/Ty1Ws5LkQTfSKetxfFixOHUqdIQcUL5KWMadMo33Kct+/ek3+Ac+ls0B+dTfUC0L9xflQPdxRYji7GLKPVrQBH9vcf3svPA3if4zeDKzDsLG/fi+NWtm80iO1Hj2Yp+Oznh3HwQ5Br6C6iRcX587SM1X7iPnwnfs+d4JzFjBEjVM8DdyD6VDvvHPlnKs1Q8fLsMTwQPc2tiM+zly9p3Ky59OuiZcoaorpVK9GYX3pSogTxlTWO8c9/O6lln/6yPwP0z8mD+lLjOrVkW0vtlu1p96Ejlvu/apnStHzGJPnaFogu6T5sNK3e/K9FJkFtinb/+4HqV69CNX5uTa/fvJXri+TLQ9OGDqAs6dPJtpY3795RljKV5faAd+xYNHPEEKpRoaxsO0qLXv1ozZZtst8Ar1ix6Pq+7RRF9ClnGDNzDo2cPktpETWsWZ1G9O5GCePpIy1Cw9PnL6hA9TqWtGZIZzWwczsqmDuXeYUT4Pz/MnoCPXj8RFlDNKRbR+rS/CelFQkwmf6Lk7NgBaXlFoS88V6Mg4GWo0jGx0+f6NMnX6eeVzC+QoawfvY6AsaNd+/d+3zEMziGeAY784zHfmCucODESbpx+y49e/GC3r4V4584JK/YsSlJwviUNFFiypMtC+XInFHIdc7JX5BTMB9yVj4KDsiYUYR8Gd2BfUFE3/Xbt+mykP0wF7p1977o+4/l2J40UUJKkTQJJU+SWIy15vnQl37Wf0nEuboYN2fBrEozVLzwOXZenEq3bMsdmOflH8S83H39DfcKZGqMA9bgnvf1C9Q94LNyXuSCzO8r5IUPGJsUnYKteRDuc4xfH30/KWvcA8YSW2lA8Xs4n+r8whncoWexBuMM+vdBMY5duX5LzvPevDXLU3CQSRQ/HiUU8mBW0c8L582lc4JwBshueFaokcKeHp5ijhB0W9gffM56fhxaML/CnCSc8TJOjgJuEfhenj16WPSWQkqTcQF/+cwVY52iIwC4TyEbBNfn5L39UdzbGpkEfT80OgNsE/oKFcx5MGaqeoKwkoO0ughHwTzj8MnTdOr8BXr89Bk9FbIQ0uMaxXbSpEhOaVOmkEuGtKkpWeLETm+fCcTbFC2aIWfOT/JuZAOI+8EA0HHgMDp25qyyJmQwOODhklg8KCHsly9ZnAqJSXasmI4/cLbu2UcT5y6QSld3gf36vmY16tm6ebBFWe89fCSVQVv37jdP6MTg4yuEIl9/PzkoQFCDggN/MQiVKVaEWjaqT7myZlG2wIQlkckAAgGwdot2UujUgnsLBWgHdG6vrHEO3LP9xk6i7fsOBJmsFMmbm2aNGqq0QmbH/kO0Yv0/dEg81F69fiP7BDzD/f0D5LahuMDDHQ8yTEzQz1OLBx2Uif/77luKHTPkYrwQMgrVrKcTNhzBw8NI3rFjU/rUqahU4YJUUYw1ycREPKRLirQ5gydOswgVUDTOGz+KUiVPJtsqUJTWbt5OPsRBXG8vGtq9s/wtdwDBpVyjn8R5NaePgQK1b4fWVKVMadlesmYdzVy8TAo3YUG1sqWpV5uWFEccF5i/8i+aOn+xfO0uMNau+32mVJJ8SdgAYh/cXzB+DJs6Q1lD8nqtnzeLMqRJraxxjD6jJ9Dvy/+UYxCIHi0qLZ8+mcoWLyLbWpw1gAAo4eq27iDHTHUCjVRN3Vo1oxHTZrIBxA6YlCXOX0xpkRyjx/XtaRlrnOHUuQv0Y7fedP32HWUNiXGrjSyeHmlgA4hToC8OmTyd1m3dbumXjoBnNcYIpFXLmyObeLYWonJirPC0oRC1ZsX6jTT594U65UBoMRoNNL5fbynXhyRHQBbavu8gLVy1hs5fuUqvxNjzyVfIR37+ZllGfN3DKGQjTw8p08WKEZOyZc5ANcqVoerlvqEE8eKF+Btg75GjNGHOfGlccRf42TJFi9D4/r2DnQ89fPyEJv2+gP7ZvkuMIWZnuE++flIxDdkP1wlyH44PhqwyRQvTz99/R/ly5FC28HUh7v1IawBZv207TRLz8ucvXylrQg/u/84/N6WmdWsH6QuYG928e09pCYFL3GN1Klegbi2bybm3M0xbsJiWrlkv+ywoV6IojejZVbcdyPmIkty0Y7eyxj2gfx1cu0KmGtVy+vxFGv3rb3LscBZ13EySKBGlTZmcShUqSGXFmBUvbmCErKPAAHP8zFma88dKqeuBc5tlnqfMyeDIBAUwxrLo0aJTutQp5RhWs0I5Si3mTY6MYyojp8+mtVu2WgwbSRImoLVzfw1yTS9euy6vB+q9uRMvIe/tWL4oVErpMIANIOEEyC+457oMGSl1oCqpkiWjWaOGSGO/LTCPmbfiL5q55A+dDDS0eycxt/lG9h1XGDVjFq3csFlpESWMH4/6CXkbMgpYtXGzGJcXinmc2enMHaA/D+/ZRc7JHOnbmJct+HM17ThwkJ48ey4dKSEH4ZzAMAOHC8gJcOqNGiUqxfGOTbUqlpdR/XAmZ5yHDSBhDLw4v2vVQXoEOAM6jHxgCoEFD7WMaVNT91bNqHyJ4g55n/+1aQsNGD+F7j54qKxxDy0a1qexfXtJxak1EOznLFtJvy5eJi2XqqAUEjgeKBBrVSxHXZv/RCmTJVXeYcKCyGQAwSQ5X7XaQSa22KGi+fPS4snjnPbABqcvXKRuQ0fZFBxLFipA/yz4TWnZ59nzFzRs2q+0ZvM2MQ68syg0HUH1+i+QKyf1ad+KiubLE+xDFOchXi7X5DV1Eo5+mCZlCur4UxMplAdncF21cQu17z+YPnw093EoGv9dOj+IsvfVmzeUp3ItevbipWzH9fam2aOGUpUypWQ7tGDika54Wak4AVCgovBwgxpVZXvKvEU0ZuZvFm96dwMv/3H9e1ty+iM1DpTI7ubk5r9lgeUvCRtA7ANhfe2WbdRl6Eh6oSg3MGmfPnSAjKxw1GMZQm+Z+k3o0vUblgkAIsNO/7tOGiqtccUAgrFiwao11GfUeMszGuMNDJ9wmFC9KdkAogeKjBzlq9F9xakEk//+HdvKgue2vC+D49CJU9Sid38ZHasyb/xIMZ5UVlqRADaAOAX6e7t+g2nZ3xuUNY4D2QCGhyieUaRSL2eWzDSka0cqmCf46KSZi/+QRhetksIdQO6CA0pwMsuNO3dp0pz50jDw/NUryxgQElCCxIgWXRxjJhrYpQMVFscYkrFn087d1H/cZLpy46ayxj1ULfsNLZ0yzqYiEPLe78tXScM4UuU5amSCHAbZq2zxojSgU7sv/tz/3Ih+EGkNIItX/02DJky1OAS5C/T1Tj83DWKIg+yNfqYlW8b0NKxHF6pYqoSyxjEGTZwqxwtVZoCsgWeWNhIAWR56jx5Pqzf9q6xxH4+OH5AZKLQcFM/RniPGSEOIK5jHTRgmPGS/ixvHWzp4/vBtjRDHFBUoTWFExrWF4hKRMo6YryFzIWo+U9o01EP8ZsVSxYMYMOzRZfAIWrzmb6kgBUkSJqSTW/6WES1a4EXed8xE2nvkmLLGPSCa5YYLcloYwwaQcAIiz2YsWirT62oNGXhO/jFtIpUvUUw+x23xx7p/xBg5hR6KsUSlfvWqNHVIf6flbID5Tp4q3+pkbcxtRon5AfQr4LdlK2jwpOlST+NOfhs1jOrXqCplM3tg/IDTy/SFS6QRBOOr9pzZA2MXxoscmTNR91Y/i3Na1CHdMBOIagDhGiBhiCthVegAUERAaH4hJgfHfc7Rzz36iof9WOlFHiLO/2SoGTblVxo6ZQbduf/AYeMHwGchOC3+62/qM2ZCEIGNYYLFxr2OVUgvctzH8cgrLSfPnqe7920bDx15OEEgr/ZTSykUP3/50injB4Cy7fXbt7Tn8BFq138wrfpns9kjMgxAFAr2D7939tJlmSLnz382haAU0Z8D54Yb5z4dEtqtBRlr3ftTDGMTCKOpUySjzGnTKmvMgvecP/50qrj17CXL6e7DR7oxpkSh/DaNH66CCX+TOrWoeIF8FgUlxhs4S7iSSuJrAR5YuBYqMDoh0vbqrVvKGsfZceAQvRRynZbsmTIqrxjGOTBeIKLUPF94TfuPnaC6bTqKv8eVT9jjyzwgbwoZH3OZJWvX02PUSnIiRQuUfpBVEFH7Q6dutH7bjpBTvITZYdrf8OgZv4k50Qy6fe+eUxE2mA/BYWTdv/9Jgxi8uJnIAfrp5+xxtn7r4rUbss88fBKYftERsC393n/OI7FH6PbBPG76yz4HZy301X7jJtHACVMd0mHA2NFr5DgZ1XNfyG2YRzm6R5C5oHA9feGCdCZbumadTOfrGp/7WoSHa8+EV3BfQza21pWgr23csZPef7SvW8gh5OBM6QLnUQDbevveNePEkdNn6I5VhpDcWbNQ+tTORea7Qki9BGMMonB7jxpHZy9elnKC9TmzBz4HHQ10XM17/kIzFoZdpovIDhtAwjlQpsCqCoVqp8HD3e6xFVo279otwz+tBX3kt0VkR5fmP8rUNx2bNaUq35Si9KlSSs9zLRgM/t21lxasXE3vuSMzoQRed86knlP5JO5DeM44O0FQuXnnHrXtN0hONFBDxJqE8eJRjfJlpdUeed/hcfR9jarSi8faYxJC8vVbd2j8nHm0ff9Bhx+OroLtw7u779iJ5HPpcpgZXRgmspEqeXLKkkEfLXHy3HkaMX2mQ8/rf7bvlM9QNWe0Cjwt3Q1Cqcf27anzGAzrsSWig6EZYfhaDhw/SXPFNdPW8ggJeGOu3ryVXmocWeC5hTSEDOMO8NyGIaRFr/5u9zYPLXDg6jBwKG3bsy+I4QPyT74c2an1Dw1pUJcO1KddK2ry3beyLpq1dzOO8fmLV9R1yAg6ceacaIef8Wvr3n00d/mfUqGp3St4mFcr942Msh3SrZOcF1Ur+w1lTJNaeoRrgVHn8KkzNHnuQkukHcOEFvQbyBr7jh5n+d4KiEAYn/7cuFkaJIIDytyfevxCS9euD2L4wDgGz+yfv68n64T1ad+amtatI9OGIcpVC8YtyAKDJ0+nvYeOur1eB8N8TtAP4ARtL+0aIj6DSzWVWcyhsmRIr3sewgl818EjLo1XiMzXpjFHtoZcWTNTPPEs/pLgWDbu2CUjUyGrWadah+4UjmrDe3ShX4cPkum0mjWoS4Xy5NbV/cB2YPgYPXO2dHyBIwzjHFLrximw3A9Sr9Rp1V6mPFBBWHOdKhWlEsIapJSB4vbi1WtyoEDqLGvhFxersZgUICTMWmhW+WvjFhowQZ8CC7+bLWMGpeU88BxF3koULteC6I2KjZvJXKOqEgWhqo1qVaduLX+W+S1tsefIMenhdNvKOot9HNWnu8zHybifSJcCq2ptu1FDSOU0aeAvTqXBOn/5Kv0yZoL00rVFiYL5aePCOUpLDzz3fu7Zl/YcOhLEmzpR/Pj0S/tWVK96FZse3RCo94pJyZCJ0+j42XPK2kDwuyiqjIe3NTgP2hRYKKSJ/LxI0WCLd2JcglBx9eZtWrNlqwxZhweUlsa1a0klaexYQWuQIGdm+/5D5HgFEsSLS1sdToE1xKW8+bbAOU5bvKylbgH2ddLAvpYUWDjGm3fvy3MbHCNnzKb/9u63CFgI1UWas5BCSmG0gqCipgS0ToGVP2cOIbR8Z0mR5QoIMy9dpJDD4fFhBafACh48+1BzBl6/2vBtDI/IFT9hQG+b9UDwvEfeWyjSHz97rqw1g5o6B9auCDJpVnElBZYW3K9IHWXL+BGRU2CVKlSAmn1fV6YPCw0ouhxf9F31EYdx7NsWbXUpN/BehVLFaXCXjpQ9U4YgaUhUkKYPebvhLXrt1m1lrZlm9b+TqfvsfTdCwimwnAJ90DoFFhRmSyaPl8U0rYH3MZR1SMl26OQpmrt8FV2+fsPyDAN4fg3s3J46/NREWaMH9bGGTJ5hMdCi3w3p2kkW2XQVpLbAc8+ezDVw/BSaMn+R0jKD+x6OUr1at6AsGfXKD4BjQnoIpNVAugg817XAeLhn1VKZmsUWqEnQf7w+BdYv7VtTzsyZLH3bWfC95EkTU97s2ZQ1ZhDRUrNZG7og5nDquIrjQ0owXAt7NaGgvOgwYKgslq4djpGWdGi3TlS7slu7UrhFnLNImwJr0V9raZCQ71HkX2VQ146Uxcrj2Rkge2LOjPvEmtxC9ka0lS1geINSzdEaZQNlCqxlssg5qFqmlKz7F1IKrB/r1ZF1bUKTngV5722l7IJ+BJFk2ucx6pvgN+3pRgAcy1CHBTW4Nm3fRX9t/jfIHKFq2dI0pk8Pm+cVoPYIFq3shDEBx9qrbUsqmCunTTnm6fOXNGvJMnEv/B3EyQ5Fjjctmhtivb+gKbAS0Mkt6xxKgdXxp/9RIaQNtJG2z1FixIhO5YoXVVrhBk6BFQ5A3xop5sDjf5unrAnK7+NGyueZvXtwyeq/pTyPaHiVOpUr0pyxw2WtLEeB3JCzQg2xnUA9aOG8uWl0n+6W9FfAOgUW+jEctjOEwikJOgTUZIN+wBbQe5ao+0OQSHDUFuzdpgV9V7USxVD7M2QUZZyBo/h/+w7IOQ/GPe34k1KMG5uXzKNUXEbAIbgGSBhjywAyeVBfalynlk0DiBZ03qOnz0glxZ7Dx4JEVyyYMFoOIrYEeFsGkJ0rllC+nHph3R0s+3s99Rg+1jJ4QPCA5XLKkP42900LioX1Hj1OhoGpHlz4Pryj2jRpKASI4M8R4zxfkwEkR+aMNKJXN6eMaX8J4X2g6DvwYrCFPQMIHkTjZv9OMxYukRZ9FeSSLVmwAP02eiglsfMw1IJjgif44EnTdCGNOM2jencXwn1t3aQD4DtaAwjyRo8Uxw1vw5DAAxUTluFCaNEeMyYsqD1hq2BZRDGAOErHgcPoj783WLyvoIi9smer00YHawMIlB4Txf4kdqEOTXiDDSAhg/t98MRp0hBiK4VCwdw5KXe2rBQ/jje9fvtOKixPnD1nsygq8t2umTODiubLq6wJSmgNIFCiVv5fc5uRchHZAOIuMJY0rfutJR84xhsUsoUCwjq1GSZm+XNmp2+KFpZKk7jeXnLcu3D1unRoOXf5ilRWWytMoOzYvnyRVGJEKtgA4hS4L6wNIMiVvWzaBIeeQ6i7h/ty8649FucLCGYF8+SmLYvnygm5NdYGEPzO3r/+oEzp0si2u9m0Yxc16tjd0gdw/+O+79exLdWrVjmIXGMN5BzIHqNm/CaVl9q+BKVG68aNyFa+bVsGkH+XzKfCeXOFOEdxFtRHQ10CVebB9r+tWI4WTBwT4m/BE/yXMeOFLPKPPFYA40nHH5tQv05tQ6VEjiiIa/pVGUDQ32w5NbmD4AwgMJxgPvG/774Nsd8BVw0gcNT8vma1MHHgsWUAGd2nB7Vq/H2wBhBrlq/bSN2GjbLoMAAUkfC+/rZSeWVNIP/u3ivHMVVuQb/G877VDw2pXdNGcp4THBi3Dol97z1qgqw3qfZ1oBqsg+vroTGAoAZDpdIlHK5xEoFgA0g4AHrKot82kM9nACMHntJaAyOMi3LssLpfVS5du06dxT0OpwAVjDNn/l0vC5g7CuZGtVu0k0YZgGcpdK/j+vYMNC4IbBlADq5dSVkz6p293QXmXd+360r/7Q9Ut6M/VoIjVbdOlDld2hBlBYzr0PH+899OnbMt+vbSqRNC1C8zXAMkXIPOWjhvHpoxfBDVlZMD/WDRRwgaakHOL8nBYydlh1ZJmjghDeneKcQODFD8fOqQAZQzc6AAiMHq3JWr9PBpoBctwziK9qF6/fZdIRxfsAiKIQGDJQTSexqPAQiijtzL8OrdsmuPTjGGNG+IhFo+faJDxg+Aft+6cUM5cfCKHejRCKF5xYaNMmpDO/EPLTg+RKU0+raGzuAIBS6EGK1wzjCMfRDZhck3UtzhtfW4cfS0D81bsUp6R81eulymtbM2fmDiDgPmqN49qIh4/ocl6O8YZ2DAZEIGk7mKJUtQvw5t5TWCZ6oKjKeoSwAjKIzDjTv1kIZVGMS37d0vnin62i6xxIQORqaFE0Y7FaHIMLbAPfTb2OFCzkikrBEyg1hev3njVIq2sOLp8+eyvpi2D8DjGZ6W39eo5pASFrJR3apVZNrQlFZejlPnL3I5T7g7QeoPpCtWSZQgHk0c1Nex+ZBXbJo8qB/lzR6os4f8deXmLbsOOQzjCLj/tN7TSJWCouanzl+Ur79mGtaqRuP79VJaZh48fkx3HjzQpbYCMF71HjXeYvwASKcDo0Xnn5uGaPwAuBaF8+algV3ay5oHWn5btpxe2HCIYZiIADJnqMYPULJQASpZML/OoLd930EZAWFPj5ExbRrKlTWLzkiBtFl//7vNKd3HivX/6FJLJU6YgIrlz6vb7pcAafO0xg+My9XKlpaO33A4c0RWgJNV1xbN5BxC69yybe+BIFl1mOBhA0g4BmlWIPBnz5RJTgBUMKlZtGqN0voyQAg4ef6CLm8lcvg6k3oClsrmDespLTNPnj2jt29dLQjGfM0UzZ/PElqJhyYE/HuPAkMpg+Pm3buyALoajQTFYPo0qWRah+BAP0CuSevUJihsixB3hAw7S/VyZcRkv7LuYYh9237gYCiK5dkGD2Ao9FCfRMtDMca409jCMJEdpIgc0asrtWv6gyy2Fztm0BRytoAHEJR68I6C0wMiD0IShK29HLXygaPkzJJZ5qK39hiC8Rb/2UP7WwaDeO2A0G4NtqH9lkwl5/xmnPL2dAajTG2n3yFEmTWtW1tGh9QT4zNSfDqaTgL7mTRRIjkphKHst1FDqUDunEHqoTGMK8Cohigkbd/09fOlZy/N0QhfkvkrVws5LNBhK46Xl3S6wMQfKXMdBWMEHMJKFNArVe49fEyHTwZG2n8J4Inpc/GSLvoP8yFnUmBiHMazQ8tzcf20NYMYxlkg40M2SZY40EAKReVvS1fIVExfu5xf+ZtSunEIkS5IMeince4EUF5qjZE4rxVKFpdpLGPFDNmIq4JItdKFC8k0xbE0MuKDx0+lEZUdz5iIBu7Z+Sv+Ulpm50oo6BEBph138Hz8c8Mmi57FGsgvSP9pnT5q5T+bdNEOwfHk2XNpDFDHNcylUidLJg0gXxKMKbPFmKsFRd9/EuOHdfH3kMiXIxvVqVJJJ1/gGmzauZv1Nk4QNrNHxm1AOYmJgvUDdvmGjV+0QB6KfyEfr7azqSGyzlBcTGaQPgc1RrAg77YryhyGyZklI2VOH/ggOXP+Il3VpD6wBx4ciK7ABFalVKGClCh+gmAVgQAeejsPHtZ5c8PLALlgE7roXR1dfB+eSajnoYJ+9sfaDfTk6TNljfvAxNva0BMnjneISliGYfRA2O/Wopk0hPRs00KmZMNEAIUx4bkDb20I9yh+ixzyyG/dtklDGtylA00Y8It4HuZz6PlXt2ol6XUIAwYWV/PEQ6Hfo1Vzy3awfF+rOsWPZ9uRAWNFhx+bWD7b/sfGlCmtY7nEtcDY00mz/9iOK8/9YuJ8qdtw54IaILZS6qAmQ9niRWhYjy7SwI3zh/RjRcU1hgcXUlLAKxSOIJDdcI3LFCss043079iWpgzuJ//iXuDxlXEn1nMEeAc6aoQNKzBHWLz6b50yAoZX5PX2slEPLSSgWMHYYR25tvfIceXVlwGR8LKgqUZ56cp8CClTtfMhPC/UOmMM4wqQ7SGDwHgYXaPoRyFepHX86MJ9GpnAWII6jVrg2OmniY55+fo1LV/3j87hM654zrdoVF983/HUPCpI9VmyUP4gNZcOnDipG0MYJiJw8dp12n34qNIy1zCEAwBqWOK1VtZFqvHXb+0b9QvnyS1lZ210w/Ez52Q6WUfYunefJQ0lwJwlb46sdmv6fC52HTos64OpIDVgmWJFpGHGlblAhZLFpJMuMgTFEPMSLNqSC0zIsGQVAYA3eIokSXSd5Nbd+3T+ylWl9fnBRCRx/AQ6pcWJs+dl7klngJIX+UhHK0vLRg10FmOGcRjRP1D8XAXF+c9dvmrJc20PpL/Cffv0uTk/r9kLoRh52SgCbs3RU2dkfmmtIRARHPAMclXBBa/gbBkzUu1KFXUexhAyUGTZnQIy9hv1grQCAzzS0wsBxNX9Z5ivGXgTlipcUBookOZlZK+u4hnXzfyM69NDLqP6dKeRYt2Inl1lWqX6NapKw4ijfe6H2jVpUJcOMnQai7O1b1SQtqF3u5aW7WCBR6N1RJgKJhO92wZ+Hq+zZHA+Xy4UoMh5rW6nV5uWLkVzoC6Tug13Lpi8BWeQQT5iGKEGiGNAQVnUXcI1ldf3l5405hdxjcX1Vq/xQHGtkIMYIf6RMAc384VBnu0zFy7p5BB4F9srxPm5QI2hO5p6hJisF82fx+ECzLYoXaQgDeragcb27WlZUID4S4JxMZEYE7RKm5PnzsvUh86QVMx9tPOhdk0bU5oUX1Zxw0R84FiIZ25e8VxTQc5+pMI6e+nyV610x7G/08wR8dyH4Vib5hK1Rm7fe6Az5KKuG+QEV8F3f2nfSjeOVShRPFi5g2HCI6hfpupZ0DeypE9LebJnoeRJk4i/WWWEqgqiz/ZojCXWxI8bh0oUKqBz3oDDNWpshQT655rN23TRIojchqNZWEWLO8qWnXt08hlkMxhBHUkBagukEe3R6mcx18B8w7w0rFVdeZdxBB5pIwBpUianUkLoh5Ctgo503CdoAdPPBQT93Nmy6DzHnzx/Tv3HTaZdBw/TR6VIckjgmCp/U1IWR8YCoQIDFsM4C5QAlUuXtHg5IdwSE1AYDYIDOaoPHDtheTjhwZIzSyZ5b5uCZILVg8m9trAh+LFubWmNDw3ICY2+EE8IAyoQ1JGb1tFQ0JDA9o77nJN56pEyTKVI3tzSi5kNIAzjOug/MOYXzJ1LFsiuVu4bWfC3TpWKVEmMU1DeZ8mQzqU0ecyXB9cXkzUYNZDOCoWrv6taiRrWrCZD/+GpjmsMj3d4mdqKKGGY0AKv5N+WrZSKBVWGgZENnpRfOuc1ivCaNMrVeN7eVFjIFyGlFg0OKHMb1qwu66WpC8bXLwnmQ4jyi6ZRmiIquPeocbR5525dbZDgwJiinQ8hsgxFlhkmNOC+wpwGsgeiFFUwZkyaO1/I/8E7iUVmLl+/QS80qQKheMX8R6swhWc1lLAqsp+WLqXTyTiLt5jjwWFPO44hupQNIExEApGPqzf9q7SIvGLFkoZWpPBHH/qmcCFdxCZkFG1UqC2qfFNK9kEta7Zs06WYtAVSkZtTmZtlDtFNKWXSJDIC7kuC/TkoxhDtMaMuSZ5sgTW/nAXjBAw7iEL/sV4ducD5FmMT4xg80kYApPAihGut5yA60vkrjoWEhRVQ0Ebx1Btl9h89Tt2Hj6EWvfvTzMXL6NgZH51ylWHCCjxkUqdIrnuoHDl1WkY42AP3LIwY8NZTKZo/r1RcBpjEQzQY+wcexsjRrA0hxwQ4c4Z0oRZi0eehXLMukgsvJBh6Qgv6JPJFDp/2q8w7qz6Y4aGJdDRfOnUGwzAMwzC2gRyAqNBRM2bLQuDaSFek32z+fV2l9eWA4lBbjDR27FiyHkFkBHm5kdZCCyJg+oyeQD9170NT5i0U5+MkvX77VnmXYT4fuDdrVSgrjfJaXcLWPftpxfqNFqXh1wTSiA8YP0Uce+AYlT51KsqcPp3SMgNHMW36K8zPYMhlmK+df3fvpfuaGl9JEpkLjqvRkIXz5aHkSRLr6t3tPXyMbty5q7SCggiS3NmyylRxKrfu3qPDJ08rLdts3bNPl17LaDDKbByoO/YlefL8ha4eLfRDiRMk+OIRul878o58ee5oUTIZAkvTM6EGaXXqtGqvy8k2eVBfmQbBFa+BLbv2Uote/ejVG3PnxgO4RvmytGTKONlW+WvjFhowYYpO6QtvqVTJk+JLyhrHgSd7+eLFKK8Q7q15+eo1dRg4lP7ZvlNMxvTCEwqEeYnJDqzBsP6iKHS+nNkpb/as0lPqS3umfY2YAqhh3FwF9FWYXOSFz9EAcQ9+MVMzhPV8VWvrHqJtmjSkQV060uTfF9CYmXPkOuRPRkoB5GC3FWoIr54pvy+k4dNmyjY8FiaJfopQwp979BX9bo9F8MXEYeNC83bB42fPqP+4SbR83UZljTl6ZPefS2V+2NCCmiS/jJlAuw8Fhou2bNhApn9A3wI4D/FyFZKvAY6xcJ5clDZVSmWNHihJkJf7weMn9OjJU5n2S/Vs8o4dmzo3byp/I44dr8NVGzdT+/5D6IMS4YW+vXXp/CApLTBO5alcy5JaC6l2Zo8aIr0a3QGiYNIWL0uv35iVCYgaQ3FiZ1MBdRw4jP74e4PlGmO8urJnaxBFRkiMnTWXRij3EMD5qFiquEt5zkG2jBmkJ2h4MEQZyNDOO0f+wIMLBS/PHsPNxjmAGCayYjL9FydnQdeK0thByBvvhbgRKYVGOB+06zdYppFQQU76KmL897CRLs1PPKvwfH389Bk9kstTqchTnRhg/Bjbr7esC2Qv7QOck4ZMnmExmiDVJtLqJXFxQp4iaRLpjQhvSy25K9ekm3fuydeQFovkzUP/LJgTqggQZ9i0Yzf1Hz9ZpilVqV+9iss1eHA+1bzd1qDIaffho2nNlq3k6xuoLAU4v+p8KL64Ptkypqd8OXKIJauMEHM1DUZkQty/F+PmLOi6S6yGFz7HzovL65ZtuYNFf62lQROn6aLFG31bg1ImE/NyF4B3NBR7qDtli9xC9r6pzI3g1NTxp6bUt0NraYzctmc/9Rs3kS5duyHfB3D42rRorsy9b83AiVPleKHWtKlaphTNGz9Kd89iLtF79HidJzgiInNlzUxRXIySgIMlIvpt9dODJ05SzxFjZWoqFaSfbNX4e7tjnhaMochUMf/PNbRl9x7LsUHh2vS72jS4WycxHzLPsUCZ7/9Hp+BZroyxmG9c37c9VBEgrtBl8AhavOZvsf9mJzhE85zcso5iWulTkNK575iJMgJPBfoi1MjUpulzBhh8KokxPhzyMk6OAq4V3LTi5dmjh8WTKnBCzYRIzZ/byJRWkD9g5ED68EWTxlgK/GP9kMnTac4fK3V1i5ECt3urn5VWUDAv7z1qvKy/o9K8YT2aOOAXpaUHv/Nti3bynledRDH27Fi+SI5Dtvht2QoaPGk6vX1n3i+MNI3rfEvJkriWhj9pokRy3g89kJbzV69RmfpNZNpBAP0CjgWpc5nPj7cpWjRDzpyf5JOFDSDux90GkFPiQV9LDDRQXgIIBciFu+73WbKtYssAgs7miFBgCyhCe7VpQc0a2PYme/jkCbXo1d8yANoC+4pjRt0QLEj5AYMIJhFIC5I5XWDhaibs+BoMIBCCd+w/SI0797REHn1bqbx80NiabMAbr36bTnTg+EnZhufPlEH9qHjBfNS4U49gDSBXbtySE4nNO/coa0jm/l82bYI0JoQW1DAZJCYfazZvVdZg8lGaZo4cYgkPtTaA4JJgsm2vcCYEeHwHBkttf4VHwvh+vahe9Spy3+1dWjaA2MbaAIJJBsY8rdeLM1QQEw3kBA4PHiJsAGEYxmHYAOIUeA5bG0Dw/MXzw9bjA49t+QwXC/5qwXNn54rFMrUeZG17WBtAQGjmCVAwDOneWaZsUsG+pS1RTjpKAaSAq1CyBP05c4ps2wORtRv+2yG+b3s+YY9qZUtblC4qtgwgqNHkaXRNCegZxZM6N2tqV3EDY1TbvoNpu5BBra+NinptzfOhKGI+FEM6PBTPn48qlykpX3+NiH7wVRlAQtPfMJfp17GtnNvYwp4BBEDZP3TKdKn8f6NEI+GerFm+LC2aPDaI7O+qAQT3OCJNXJ0kNqhZjSb072NzLmPLAFI0X14qlCdXkP0PxCTnew8ePaHb9+5LJ7CXYp7iqziA4Xv4/pTB/WQfVLeDflywxnd09eZt2QapxPn32faP0rLNJzGOIcr+k5UxNCTg+GRv/hgaAwjGGzwfXL0ejWrXFNejt9IKV7AB5Atx7vIVqtT4Z0tUI2p99GzTgrq2+Em2VXAfwoFbGymSIU0qOrphtd1sGXDOLPv9/6QeRAWOFsf+WWMzxTj2pV6bTjrdZ/5cOaR+QltLVYu1AQSEZlzOmjE9De7aURZ/13Lw+Emq1bytJYVXrJgxqEvzn6Rulfn8qAYQ164y89lJliihXhAQs6B37xxLLQWr49v3711aoEQO7gGOPH9zxg6XaXO0HhNaMMFDx5dea8+eyVC2bXv2ydD9So2bSUXzl6xnwkQeILSmSJpU1qdR2Xf0OD159lxp6Xn4+KmuUGXe7NkoJaKlHODVm9eWyb1KquTJxMPTPd6NEGqtBWHUK7E3sQboa1Dmw0Bha8EkBsKz1vgBsM1fF/9Bf2/5z+F81Yx94IEC5ZKtMdWRBWO2CSnYGIZhmK8KVWa29QzHejzjbckBeO50GjxC1jRzltDMEyAzWKfmhLwfoIkMN4j/HIlohAKj86AR1GnQcKeWS9cDjRzBgfqEto7BkQVzLm0tAGuQ1uLXEYOp409NZB03W+jnQ8/N86G9+2nUr5gP/Uw1mrWmvUJmtZbRmMhFqOblQrb083dOsa6C4t6tfvieMqVNY1Hy417buHO3ztkqtKCfQH9ga/8dWcze0o73gSOnz9DsZctp9lLby6ylK2jJmvUyTc7Zy1dkzVKt8QPZKUb16S5T9KnnBcBIpBocVLwdSKkDZW+P4WNsjlXBLecuXxXXQ9mIG8GYE5rr8VFeD4YJBA7X5n5qBg4IiEyzBobFZEiDpamDh/pD6LP2QApw1MTRpsGCQ+WB47ZlGzgdqA6RKg2qV7Fr/LCHu+UggGe9tksjNRcM08yXhQ0gEYSYMWPICYQF8YD2jh0+iuMlTZiQhnTtSMc2rqEh3TrJgkPBeZ8BeHBjoEGhwI07dtGPXftID7jglLsM4wjwiimUO6fSInoqJpnHfM7qvB1VEP6sev/jQQkhGOHgjoA0B+p3VfDQdlexW0wgrPc5evToOuHcnVy9eYu6DRtF/cZNojcajwiGYRiGYcI/J8+eoyade9JvS90S7Osyb99/EJN+K0cLB4z6mANAmQBlnTNLeJk7QP5Eeo/jm9ZKheo3RQuFGFEKpQnmQ1CU7DtyjJp1602/LlrG8yEmTICjVssf6lP8OHGUNea0UH3HTpRFjSMi6ENw8IKi39aCiAwYPKB7sDYuwgsdtR8zpUkTxCP9neiX2jpGwNFxDMXlbY1VwS1mBWoYWEAYxo2gT63dsk32JwC9RMa0qShnlkyyrQX6wAoliom/gc9BRHj+pYkYswbbQxrPqFECdYm+fr60dfc+pRUI+vP2fQel3KCC6LN61aoorS8Ljl+ntRENV7NDMO5DXgFOgeV+3J0CCyGbpes3tqSUweDwfY1qNHv0UNlWsZUCq3al8pQyeXJ9B3QQWCmrfFNKhpI5AgYihObff/iIdh06QnsOH6H9x06I/Xlk0zKqBXVGkKoIqYYY9/M1pMAa80tPeQ+u3LCJug4dZQltrFmhLE0c2JcSWxUVr/y/5jI8EWRMm1pMWHtY8pyGlALr5NnzcsKACBOV72tWo0kDfwmSisEVLl27Lo0R/2oe+DXKl6EZwwfJlFIA50GbAgvH16JRfbt9CHI8JtmIiDnhc47+239QeiBqwWX9dcQgaiDGF2vvCU6BZRvrFFhpU6agb4oWthvKHhJIKVK93DfiuGxH1X1OOAUWwzAOwymwnALyinUKLCgRhnbvLCbOQecKUI19+PBRpsO9fuuOkLGP0YETJy3ezCoo5vv7uBGUP2dQ2d06BRZSo9StWklGdLtC6uTJqGq50pQqWTJljRjrX72mHBWqW9JjQK5AatGNCwJlKFsgXVWhmvWcVv5vX76ICljNU2ylwIIsmCaFizVAPIxSPixRqICyJnhwbaHoefr8mZwP7TqI+dBxmdbD2qvcmkzp0tLwHp3dJjOFd8S5+qpSYNWpUpFSJnWtBkiCuHGpStlSdtOlBZcCSwUGDxhKt+7dL18D9Il2TX/Q5aZ3NQVWKdFHUO/T1RogxQrkpWplv7HZT22lwAotiIypU7minEOqKYbBKzHHKPldI9FnA+eaSA1+68BOpWWb67duU8m6PzjtTIY5ZvEC+Wwed2hSYKFGE8YUV9P7lCiUX6ZgDodwCqwvwOZde2RaK3UOjvtqWI8uMhuMLY6dOUv12nS06AQAUvkd+2e13fk2xqXCterTNdGX8CwFubNmoS1L5+nu+bOXrtD/uvSUTpwq0FsunzEp2Oe8rRRY9apVpmSJEyst50iRNDFVFWMW5v9aME5VbPyTRW+CGsjt/teIBnbpINvM54VrgIQx7jaAHBeDB7anemfAetix2f/kJEmLLQMIcgKjAPmXAgPXrXv3pCFk254DtPvwETk5shXGX6tiOVmALIOYvDHu5WsxgACkteojBPIjp8whlt5esWnb0gWyCJy62/dEH8kuJujqgxUTYzzA1UKAIRlAzl+5Sv3GTqT/9h1U1gihPX8+WjlzssuKby1IC9dr5DjLMQAUKh3Tp4c8HmBtAMG+Y/KC2jqOgH455tc50hNDG22SMH58OW6kskoHxgYQ21gbQOwZ3CIibABhGMZh2ADiFJA/rA0gKCCMWmKOPod2HDhInQeNpNv371tkatUDcuLAPjI3txZrAwh+Z+9ff1CmdGlk2x1gP7Q1QABSk0KGwnPWHogKh1xlPTfQ4nPxMl24es3y3AaOGkD+XTKfCucNrlZA2ILrjfkZUnls3bNfGkZevHwpUw1bH3PZYkVoeM+uNr1qIxvivHxVBhD0N3vFeUOLIwYQcP7KNardoh09eByYmx/K/bVzZlgMp64aQKYM6U8Na1ZzWpZ2BFsGEKTeKSP6iz3PavQ7RGSgqDLqBRw9c1bMH97I9SqYz/Ru21KmCFPHB/TJgjXq6pSrcAy7smebzlBiDca9wZOmijHWfuqoy2JcwlimTSMUVgaQP6ZNpEqlS8jnQiSDDSCfGfSZNr8Mor82/2txvEDk1M8N6tqstQpMoh9NmDtfVwgdjqILJowS92VJZU1QRkybRRPnzLNEmqRIkoRmjRqiq7Mxa8kfcg6OuiEAfWfhxDF2aySpBCmCLr53cO1KWcvDndy6d58KiTFE7edRRB9sULMq/Tp8sGyHBu34Bb6UXBOR4BogEYxL129YBgCJuMkdTdUjPqz8/TKgQ8LjqlGtGtIj7ezWDbR06gQpSCFlkBYoky9cQQ5MfadmGGeA9yM8BdRw5lev39COA4dk2KbK8vUbLfcZQhThrYTQcEfBBCBmDH2kx407dyzCaWjBPiNPrZZ0qVIIAdY9NUZA6uTJpcGk+fd1dUqJJ8+e0fpt24NVQjAMwzAM82UpW6wobVz0m0zhqQLvyfNXrtDZi5eVNZ8XyF7wVNfOPqBEffz0mdKyDZSKqKMxa9RQu0szIa+4I8r2S4D5EJRE9atXpd9GD6Mz/66nZdMmyohPKGC1HDxxSjrC8HyICQuyZUxPXZr/KIvyqqDmxfjf5klDQWj43FoHGEAQvQIPdFtLh5+aUK+2LWhEr660Zs4M2vfXMunUhug3FShQD588rfNSxzgGBy5taiz0RhibgwOGpEmD+tkcv9QF+5UoEjhJMV8XcDyFcU0bdQpdwdzlf9LgSdNsLkOmzNAZPwD0MUiBH5yeoX6NKjJiQgWRr3AaUJ+J2Maew0d1jhYpkiSWxr7wQrw4cXTZNOC48ejJM71O1wUwBh04flJeCyzIRqJG8zEhwwaQCMKuQ4ctHhgAQrS98NewBoMVvK+O+5yzLA8fP1HeDZmoUaNSxVLFpRFkUJcOFFfjRQFL7K2794P1mmCYkIBhLXe2rDoDGxT6yLEKEMHw5z+b5WuQOkVyypcju1MFsxLFj0fJEifUCcYPnzyl+48ehXrCiof6lRu36P7DQM8s/E5esY/oP+4EgnrF0iUpRdIkyhozPpcu88SbYRiGYcI5SKfTpE4tOTdQgVIAxXi/FHBE0e4PijeHpDh0hGs3bwVbjPxzgvkQIky08yGtR31IICMAIn4WTx5Ho/v0oATx4invkIzQuX3vAddkY8KMZg3qSuOBGjnh7x9Ah0+clvMj1DmMrGDON3/CaMqQRp9t4snzF/To6VOlZQYpbXSpo8S86OLV60rDddC3370LrFvAMBGBNZu30ss3oa8VBGU9Mlzcuf9AWROUzOnSytSZqhzx7sN7mREHabzB6fMX6NqtOzpjAjJlhFSH+HMSO2YMOd5oefX6NT0IhWwG3cyU3xdR3VYdqEaz1nL5TrxG9g3GMdgAEgFAPQ3kz9OGeyP6o2DuXErr84IwrtEzZlOHAUOovbL8tWmL8q7jYEBDyhqEeWu5fP2GJW8ww7hKnmxZKGPawJQOSIuFXJKYsJ7wOSuNeAD3IVJHIT2DMyACBJFNXrEDIyewbYS7a/uqK8CguGX3Xl1oNPp8erGfzhhpHCVbhvQU38r78NK1G1yKjwl3oCAllF8wYjqywJgYUv0pR0Btq49W23UV7A++r24rOK8dfFb9nDPLx0++wXpWhQZ5DcT2tb8HZYkr9lJ4kWnPqyOLq15O2Ed1G+b7wn3nB+fa2eMIacE5dtQIjfQeUC6fvnBResRt+G8HrVi/kdZt3S6jH+FJjrzkSM/KRE5Qd0rreY0UkdbKvM9JqcIFyKBRHD5/8ZL2Hz0Rai9FKDzCiwEE48jkeQt18yEoj60LJ4cE5ND61atQ9fJllDVmEFX8/MUrpcUw7iV6tKjUr0Nb3VwJkee4h+EEFZlBilrr9DuIgEH0vZYi+fLoUpejb+P5Gtox6I54XmsLNzNMeAcpKv/bd0BnuEPUZq6sWRxaMqRObTFmADiNIqIjOH6sW8fyHTxWkVIKjgZgn5AnHmgcsJHJ4ruqlXRyx5cG+16mmJDNNMd99+EjmcrPVSdTRKtB1n+v0RHlyJyR4sbRZ9Vh7MMGkAgABBF4cWk7CoqDIe/9lwAho1dv3paFh84pyx5NrklnQD7K/Dn09Umev3olBAvXlUsMAzKlT0tZ0qeT+RYBjAn/bN8lJt/+Svors/ILOXJzZ81MSRM5XwA0e6aMQSIn0F/RJ1x9sEGRhhy12vpBAF6C2mgpd4IQU2vDSkCAe1J5MYw78bl4iSbNXUCDJk51bJkwlQZPnk5jZs6hmYv/oE07d8vaN84aB7bu3kdDxHbU7Y6dOVfmvnYWGDSgkNbu4+ylK2x6+WLMwv5qP+vMMnTKDHmuYJRFznl4hLs6Lqng6xevXKPh037V/daUeQtlTm1nwL4g3QbyjGu3FfIyTdbcmTJvkYzs0xZJDI5Jc+dbtjF86q+0fb/7St+huPHgydM0++iGZdLUYL3jAJQwJ8RkcPLvC2jAuMnUb+wk+mXMBOo9ajz1GjVO/B1Hv4weL3OC9xPvj5s1l3YePGypn8REHmTtMc0k24T/AkLX30ND6SKFdTn5McYhVYM2n76zIB0wjALuMGq7A3iGo96Cdj6098hxl8ZZKEhKFMintMxAGfvhE0fEM2FHlgzpZO2LGNHN9Tpw7565cFHW9Him5NWPrCANlhY4jlg7t6Agu7aYO84PDLknzpqVsK5w+959uiLGwdA40jDM5+bAsRN0/bZ4/mrmT3WrVqaRvbo6tKDwt7Yu0IuXr2QaJ20hcmtKFy1E6VOba7MCOIXDAPLo6TM6efa8mNcEOgiULFTAHHmqtMMLcPTWGkBgtEENMFcdVHYePCTnBlo5o2KpEuHuuMMzbAAJ56CTr978ry53HjpRfSeL/boTeELEixtHFxKKMDZXlEEG8Z+HVU0D5A2OFiX8hK8xEZPYMWPKQn4J4wemFFi/bQfde/RIFjdXnxu434qJSac2lZWj5M2RlbJlyKAzHsAyP2PRUpcmwADp31Zv3qbLwYtjqVqmNMXx8lLWuJeL165L70wtGdKk4YcpE+64fO0GLf5rrSx858gyUyzT5i+mCb/No9G//kYDJ0ylrkNG0bApM2S0oaNAcYeieep2F6xaLQVwZ0GoNvJMwxijbmvFho3Sg98aRBTAm1/9nDMLCpfCQKAW6P9l9ETqPGQErdmyNVSeix8+fqBte/fTjIVLdb836feFMqrOGcMSxsj5K1frtuPIMn3hEpo4Z744tjkEYwiU/diOGhZvjwWr1li28duylXTwuN7IHBoQpQtDlnY/Q7vgHnnw6IndZwm85+aI44DBA8+cNVu20e5DR+jMhUtycoTJ5T0xWUSxW0wy/9m+k2Yt/YP6j50kDSy4pxFpwkQO4IikvVdix4qlk38+N0jTq42sxb6dv3JVeny6Ep0Gb2n0c3iAuipfuRukJI3nrc/xffQ05kOOpwXWYl3jLa63F8UIg0LSDKOlRoWy1OjbGkoL6ajfyyiH/cdOuDVSMryRyqpos5+/X5AIfqThyZ0ts26OiFoEcHZzJY8/nrlrxbP6zPlL4WYcY5iQwL2OzBTPXgQaRaNFjUItGtaXRckdWWpUKEP5cmRTvm2uh4G6vxeCSSmHqA4YWVQgB5y9fJn+E/OQa7du6YwxDWtVD5eF/gvnzSMzjaggChZOrpgLOgvqqG3YtjNIPbXyJYvrjCxM8LABJBwDZQKUNufE4KCdLFQpU5ryZHUuXY87QQdDsUWtFRcdcdHqtUrLcT75+dJBMTHXgkLUMTVF2RjGVYrkza2L0EAKECjOoDgCuJeTJk5EBXLllG1nQXErpJ1IlCCBssYMCntB2eYKSCe3eddupWWmQqnilDNrZks0izuBV+aG/3bSzbv3lDVmcmXJxA9TJtyB6aKzU0ZMMuFph0nrpWvXpQIfCvDWvwyURg1HlHHYhvXvumvyam8z8lhD8Rs4LtQ9grcRvBUx6R48aTr1GjHWUg/JWaBU337gUJCJP1JHbN61R3pQOkPQs+oY+H04hsCbHNdz3Oy50mgQXJFl67Q0rv62LQLCwNPefM/Z3i7G7WkLFsvIDxRLti4waQ8Y2M9cvETL/l4vDSdwBtCmWmQiJo+fPZMGM+14EdfLi5IlSay0Pj/wKG/3vx90cgRSaEA+OutCep3NO/fQJvHd8JbGLUeWjLqi7DDELlzl/HwI1277/kNKy0xycf28vWIrLYYJGzCf797yZ8qcPq2yhsSc4K4seBxeoq3CgtiImtOADAFYtODcQMmrnX/5+vnSrgOHpcOBs8BAunrzVplqjGEiCnAYQ2SY1mmmWP58lCFtaqUVMnAUgDFDKxMgogQpWoMDhg1t/VNEoS9ft1GMUYE1xRD5gXR1uno94QQ4MrRp0lBpmbl9/4EcB5yJiIVTHAyviDjXOrIhki1HpoxKi3EENoCEQ3BT46EKDz2kaMANr5IgXlwa2Lk9RYv2ZSMkyhYvKgR+vZFi9pLlcmLjDP/8t5O27zuotMzptVImTUIxo0dX1jCM6+DBnDl9OsuDE0qzVRu3WBSe8BSAkQQPJ1fAQ7x6+W+oYO6cuhyxUEaNmj6Lfl38h8Pe1pj8rtywiUaI7yFVjUrq5Mnkwz954kTKGveBWiOT5y6gP/7eoKu7kzBePOmpEZ7yaDKMO4ECGV77SI2FSILQGBoiCjhGpGtBCkBEwjh7zPg8vK8PW6XnU4GB5cOHoJEsYQ3Gc0Q6zP9zNa3btj3Sp5XAdfh3915atGqNjELSXkc876qWLU0/N6hLHX/6H9WrXoUKi2dckoR6I700hFy4JNOknb+sd7JhIhbHTvtQ85596eS5wJQskG2yZkwv80J/SaqW/Yby5wxMc4v7DJFX0xYskcXDHRmD0J+RChBRbUgd4+y4FdaULFQwiAw5e+lyGb3vDBu376L1W7crLXN6LTjoIAKYYcIaOIv1bd/aEs2EyI/IbPwAXlZ9C57ZqEtmDdLLFMiVw6K4xRAExe3UeYvoyKnTDo1JOJeoRTl1/mKZyjW8jWMMExyIGLZOu9SgZjWnHTNrVixrSbcHXrx6TafOXQjWeSlNyhRUomBgekgYZlFDA8XEVaqV+8ZlXc7nAHocRJOpYKyBHI/xAPOykMYDyEFr/91G81f+RY810e5xvb2lXthaJ8sEjxzJX547WpRMBvclQ2akh1KdVu11efx/EYJF7coVKKqN9E7vP3yQgv2tu/fo2Bkf2nf0uPRSt1aeju3bk5o3rB8kX7/KXxu30IAJU+jug4fKGqIJ/XtTjiyZlZZrwPCSVgxAqpIXHRETrk0798hOrAJlbcdm/6Mfvq0hw+/tgZomvy9fRfNWrpIpg1QgYIwX+4vURYx7MQVQw7i5CqxQmqHihc/RACEIfrHwAEyi81WtLR+CKrCuj/mlp9IKZPHqv2W+d22hLBXU0Vk6ZTyVsSrEDxp36iG9Y9VwaFjYNy6cI19rwUML/bx130F0QwjEWvBgKpo/D3X++Ud5b0fTeDCo4FhOnb8gvTfhyaztD/A86tisCbVv2kQWGrMG342Xq5DSMnsLwourXIliypqgvH77Rjxs78lUFEiLAuEd45X24du3Qxvq2vwniho10KgDVm3cTO37D7F4gGBc2Lp0PmVIo/cAefXmDeWpXIueKWm1cBy92rak4lb5rR0Bk3/kKNYamGDISlu8rCWPPa7jpIF9qYGTqQE7DhwmjT/qNUao7ZU9W3XRbY6gphlSKZo/L3X8sQklCGX6EdSwwXX/gl0NaQrbeefIH3hwoeDl2WN4oIUqjAkGTDgHaGsjTB0ygDKm1RfXA+gfuLchWMNzCZELCJm29vBDP+3drqX0VrYHaivMWrrc8rxDapm1c36lXFmde7bi2YnIThheVHJny0p/zZ4mi3JqwcRg5PSZMrWSClJVNKldi+IEI+ijLyPCA0aBA8dOSscEbUo9ACeDdfNmUqE8uZU1IYN+MlYajOYqa/RAYbds2gRZWNSRlIK4PlnKVtGlz0QR4OE9uigtPR8+fJSGWhhuj5z2kX0Xnu8quPzlShSX38+eKYOyNpCs5arK/MEAfbz9j43lxMEdoNbKMPGcURVGiRMkoBaN6ge5ps4AOa9auTJynNWC61rlf811UXtpU6WQXqoyVaK4N6J4eEoDtlToiAUy5l+b/qWp8xaKeyGwVgv6DIovj+vXS/aDUGMy/RcnZ8EKSsstCHnjvdjPSOkVg77art9gWibuZZWCeXLRdDGmRbPzHPr46aOUZ+A5iOc46hNB5tdGZUGZOWngL7IvWo+LMCQMmTxD3hMAz9Ypg/tRutSpZNtV0qRIRkkSJpSOTFpQo6ZW87ZSLlCBAiRH5kzUVoy5VcuU0kVQqODcYF6EdHswbGIcV5/V1mxfvkjKWFo27dhN/cdPloYWlTF9elDu7FlD9Uz1jh1LFo1W5TmM6ZAlYADGa5VEou+3adyQWv3QgLyDSV+Ka/n7ilU0fwUUG4HjGWrMjerTncoULaysibyIa30xbs6CWZVmqHjhc+y8uLxu2ZY7QA0upGrUpo6ZPKgvZc0Y9BnlDKhbmDJZ0iAKyNxC9oZCDaDGYcefmgqZvrVshwQiPLsMHUlrNm9V1uhBX503fpTYbqCyDc/v3qPHy5ohKu2b/iDHHntjmKPkzJJJyuVaoPjsOWIsnT5/UVlDNFr061aNv3fa+xtzmST5A+dLmEMN695ZOg5Yc+rceardsoPuOmLszJQuDTVrUFd6tsePa7sIMeSxWUuWy8iw+48e6cYJLZhjYp5ka3zqMngELV7zt0V+hVPDyS3rgjiMYj6Jml9QWKtgTle8YD4hU7gufkOmw/WIpbn24YCXcXIU0AtILvLy7NHDQiIKnFAzFlDfr8uQUWJc+NeScgpy6eF1q5xOs4nneuNO3WVNVhWkxRrZu5u49/U1ebRA3m/Td5DS0gOZY5PoO4WE7ORoOnNE/yMiXq0/gj43bWh/8WwPNFK4AtLqJUucKIgcBKDj+V+XXroIfIzRkIUgK1QR46u17hTnC/IdDB+QEzH/0ab9GtKtI7Vp0shpvcXXircpWjRDzpyf5AjLBhD3Y8sAAoEB+fJQ98IapDlQvS0g4CO8UtzzFtAxu7VsJpfgvIFsGUDweVsd0RmQ5mdQlw5SyaRy+sJFatiuq5iMP7QkacB+wgqZPlUqKlu8COXJllVOAiBkoHAhJiJXbtySKRhkcT9N6gV0XjykMVlAUWbGvXytBpAbt+/SD526ySKV1qRJkVw8wP+k6DbuN0cNIACKh5XrN1G/cRMtSn8V5HSOHTOWnKjAExIPR/RHfOfp8+fSGxJe1fBI13oeQbBGTt4+7VrJh6mt021tAMGDH8Kw1lhgDdLA+AeYw7zxe1qlCSiaLy8tmDha/qY1rhpAsOcxxPjnSgov7Mfq36brUpmFdwMIjhMKHoMhdBE0w3p0kcbkKFFCZTMIFRHBALJr5RKZIk5bcBfguQThEf0EimDU2Vi7ZassvA2lE95TyZAmFS2aNFZM8GwbNMKLAQTjXI9WzYMoxbVoj/vTJ19ZKByKQOsaGc0afEeTB/VTWiEDob3M903p4tVrypqgfF+zGk0fNjDYMUjFlgEEXlKzRw1VWnpwTFgg/Pv6+tH127fp5+596cK1wP3BZGLWyCFUq2L5IGPm5zSAwNNr+YxJYrxPJtsuIXYfY4n1cSC9IpQh6v2L3xjSvSNVL1dGKmXtPZrxjNm6Zx+NnDZLFpNWgUJj959LZcRkqB/rbABxClxDawMIoje8xDPN1lwByPmC6AO41/Ach6OUei8AfL9p3do0pk93XdoIFWsDCMAz1MMYunlC68bfU9umP1D8OHolIPZ12dr18nmr3U8oKzEvwhwB8hXkCIxrmBdcFnOFi1euyzkDUsV8EuOm+k2kusD4r3UQc9QAgvlJaJSAAHVNoHCFMlAFKb3+17kXXRNjkvYYMR6lTp6cyhQrLPYvp1RafhJjFxTUOEbsm3k+9FpGZalg/IRxqHfbFjaNQ5ENcc6+KgOIO+bldapUpJ5tWsisCVpCYwDBvbv/6HFq1uMXS6pgLY4aQCD/mmWA0D1Ppg8fSLUqlFNaZtxpAEFXTZSviJQnAMaHId06UctGDWRbC+SVdVu300/d++j6OOZdOF7IhEXy5qGsGdLL10gHCocb6DyQPgjnE2Ob+l3MBTFHQk0DlbAygOA+iOIZskwWHJCZfhs9TI5l4Qg2gHwG4JSNe+rkufPKGqIm331Lkwb8EsRR0hGQ6vvnHn2VFsaL6LJI+o/1v7PbhzF/KVD9O5nK2Jpi+fPSwoljKEmihMqakLE2gAB3yEGYVyH62pZhCDILItX7jBovxxMVHDN0JPHjeEuntNQpklIcL29peLp2+450VoVxGvNH7dhTrnhRmjVqiHQ8YRxDNYCETjvDOAWUB8h/++zlyyAL1kNpiAeheTKjfEmACe3oX3qEaPywBya98P4MzYIBAkpTLVAUzRDCidZaiY6J9D8Q6H9dtIzaiold/bad6X9dekoF0u8r/qIdBw5JgUlr/MAxQnFSr1plNn4wbiVNyuSyGKcthRxqa9gyfjgLPHUb1KwqlYnWXrQQVvHAxgQZSoCxs+fSqF9/kznr0R9gSHwuxgCt8QPbg/dU91Y/2zV+2AIPVPR3W2OMumBfYDiA8sOW8WPGsIHSs8ydYDjD+GdrbAl5eaMTFCICMKi8EufY9vE4vkhhx6L2YeyBCSgESPzVLliHvoS+jwk7BNKfhID9x/SJQQx8t+89kAKxNqIxPIKxwPo4rRftcUOgr1+jKvXr0Fb3rAaY1DjDyXMX6fK1wGKFSK2URUz28ZsqG7fvpFevA9PpuRP12GEUwIQeHtJLp4/XKZJg5Lr38LFdD8vPBfYV5x+TQ5cX8X1bY/8+TbFrGNjrVKlAlcXzAgqK4J4VkB9hJPmxXh2dFyfkzv3HT1gUK8yXBWOQvbkCFjlfEM9FOFpZT4hBjfJlZRSULeOHPSC323oGObNAgW+yUQsH41FdIdvDcKuVw2AYQUQXUsnAEWHk9FnUY/gYOVeYJ2SjPUeO0t2HD5XnoBkYSWYMHySdHbTbchScM1v77syCc6UaOlWyibFo8uC+QYw/GI8uijFz7vJV1GHAUGrQrgs16dxD1t+Zu/xP2r7/oPTo1Bo/ML5VLlNKKlK+BuPH14g75uWQqd0tG+P5AWeSxrVrKWtcA/czZHdb++3MAgeOsASPS29NHRCMD0gJqY3EUoHsUbNCWRlZp3WSwjXA927dvS+jLDG/6zEC49hEmvPHn/TfvgMyWhNzLnWshtFqeM+u1Oz7ekEiXMICjEO2zq+zi70IPCZyc/zMWWnM01KvamUpf7oCIpW1zzb0jRNnz8tnoT3QTyqUsp3dAmlfvWKHvh+5Sw4KMNkelyGzfC9kl7b/ayTnaCqQhVBHERGvSHM1fcFSKQ8hPRaMrg8ePdYZT0GFksVpwoA+MtqccR42gIRj4MVVvkQxWjFjEjWr951Lxo+wBN62SB20Y8UiOanWgk6KByUmLui0WGDYwcTOWmDDoIXBYHDXjjovb4ZxBxDoyxQvavPhaO1ZFBrwMKtVsRytmjWVCuXOJX9XC/oEDA7wNIKxA3/RH6yVFzAGdmr2P5o+bICMUAlOoeUukDcTBtbFk8e6xwuYYcIpeK7mzZ7NHKUQNVCBhufTcZ9z0nsusoGxCaHVMaxqh8Gjyla+a3us3LBRV0gcnorfVamoS/vwWkwgNu/aHWRcCwswTiVLlEimitPy6OlTOaGKrOw/dkJ5Za7XBAN/cClHtWAChlQY8GLXcv3WnSBOLkzEAkbdGcMG0e9jh0tP5vAEvJS7tfyJxvbtJT2XtaiyEcZgzBnszRVKFS5Ac8WxoW4bUmVEccEAElZgPlSqcEH6d+k8KQdqZSh5fA7OhxDtichfeNamTZVSWcswn484Xl5UrVxpyqep3ROZsY68/Xvrf7R55x7ZT62BswUcCDDPS5syubLWDPq5zOIh+jYMN9o+rpWHEDk2aVBfme6zcJ5cbORkwjWIloejJpz6VOCIkCd7Vp3zkzPAIa1CSb0xA2ltYQCwh6d4NlYrq9c1Asi+pQsXijDO0zLlcttWNKBze4pn5TCBUULNBITxA3+tnS0wb21Sp5YlbSnra1yDDSBhBO7HmNGjScWDo0uMGNFlActKpUtQ55+b0pbFc2UKBRQcd7ToOTy+MCmwtf3QLOhwtiy96HiZ0qWlpVPH05o5M2TebYsnrngP78tF+SwW+Z5YMAggTGzPqmUy5NRe7kyGsQU8cKDMVO/R4B5+5YoVlfeb9p5OGD8+lSxUQPlEUBDSrN2+IwoF3N/IQYlJMNK4wEMZAjPud0tfUJ5VgW1zn0Cu3Ioli8t+NKhrxyAPRnvguLXHFeIijgleigjTrl6+LE0UE230wQGd2lHihAnk/tgD340WNXBcg1ID+26NOCop4Oh+18UlRoxoZDAG3Sft9qNjn8S+OQvGVSgE1e3ElNfY/vHbA+cB46O6HXctMaLbT2fDuA7OKZwL8mXPpju/iAJBqHFkBLmtrft3QIBJepM7ApQByP+rgpBrRIEiis46/Hrl+o1BFHthBcZXpC/TYj7GyNlv4GGmTXGK8d9Zzzek5EmZLJk8T+ry5MXzz2K0YoKCZ5CzcjscolBzD2mfWv7wPa34dTKd2LSWmnxXK8RnYfRoYfO8wvPUljyggmf2T/Xr0Pr5s+nHerWljIPP6+YKmgXvIRoCchRS3MwbN0rWB0SfL5Ivt1lGU35b65GtokZRaffRHQuMFLbSUmKfURsEqRTX/T5TGhmdmQ+1Etdx3+rlNHXoAJkWLHKOYF8fuDdxH9u6l0KzwFnKwyNof4sN2Vj9PfE3ejTnDYV5hGxUp3JF6XWt/U2kaRE3rvIpM5DPpQyu+Zy7FvRxa5DKyfp84nOu9pdi+VEbI3BbSDVz4co16Q1uC/RXGDu3Ll1APVo3l4Zn2c/V/m21GMX5wXWCDNarTQtaMmW8jPDHMeTNnpW8vWJrjkPMY8V3bBHVer4iroWtTyLFH+4N9XNuW8QzI5oL9xITsYG8eUcs2nsBKWZt9U1ngKOAdpu37tyV6S7tgT6G/gLHUO33yhQtFKLuwhbmcTlwO+5aUOoAY0RwxBF9Ho6uq2dPM4+zQobHd6zHDnXBe9jfkgXz0x/TJtLEgb/ItOqujnmMGGbxD9cAYdzFx48f6fjZ83T1xk26eus2XRMLijojtULihPFlhAeWNClSyNx14c1LLTITmWqARBSgULp68zZt27uPzl68TI+ePpMpH5AbFjm+YYRBv4DRpKw00tgvlMkwXwIhfoX7GiAw4KEWh7ND0j//7aQfu/XWhfUjtYqtgtDhpQYIoiV7tm4RbA0Qe1Rs3IyOnvaxGCfgdHBm6waHoktRo6CtpgAhanyN7NVNKvyade8jPSbVlHoQ1o+sXyXfCw7shzM1QGyB9JyVGv9MPpcuyzbugHH9e8saCFACaPmcNUAQlYJrmip5KGqA2ACRLamLlpHeYQDpO3q3bUltrELqgwPPJfSjHQcOWoweZYoWkTnloWAJFVwDhHEQpJk5dOI0HTl9hh48ekRPn72gT2J8TRA3rszlnSJJYqmILZw3l+yvEQ2MBYgqRJ0PpA+BLPhYRt35USLx/JDzoWRJZZpWOOkgXeHXihiHIm0NECZyAznt2BkfOnjilJBL79MTMY5Bzksg5CsoZrFkSpuWypcsFt4KiEcGuAYIE+G5J+YlqBl94pw5DRiMsJhPwUkkUYJ4sqZg6SKFKV2qFCEaV5jg4SLoDPOVwQYQhmGcJTIbQGDMKNfoRzp1LjDtFTz7RvfpHqQYekQ3gKDIbuFv69P9h4+VNUQZ06SmYxvXKC37QNle/afWdPjkKdmGYQH70a9jW6kw/335nzRyxmxdkfWOPzah4b26Ki3bhNYAgu9j0lCreVuLQQAThpkjBsucwNZEBgMIqPhDMzp86rTSIiqSL4+sr4CUZHAq+aKPZjaAMAzjJGwAYRjGBdgAwjCMw3ARdIZhGIZhvlqQHgK1MbSgfsT9R4FGgsgAIlxgOHqtyeELkPrBEeDFDA9HFXguowC6Gi2AWmAw3mgV76u3bKUXrxxLr+UsMHwgL/Gmnbup67BRFuMH0kyUL1GUsmZML9uRFevUjTACDZ08naYtXCIjcXwuXqKnL15YojsYhmEYhmEYhmG+dtgAwjAMwzDMV0naFCmUV2ZgJHj5+o3SitigxsfNO3dp+bp/aNqCJfTu3XvlHXM+/qb1aiut4Fnw52ppdAAwcqRPnZIK5Mop2yBdqpQy3702fRLyBv+31/nA4qs3btGK9RttLkvXrqe5f/xJk+bOpyGTp1PvUePp/OWr8ntI/5QnWzYZQYLaCF8apDrcJo5/445dLi1HTp2hN+9s5yBH7mTruidnLl6iMb/+Rt2GjaK+YyfSsCm/0pR5C6XhC6k5cD2siykyDMMwDMMwDMN8LXAKLIb5SuAUWAzDOEtkToEF9hw+SjWatVZaJFNLDe3emZrUqaWsMRNeUmB9U7Qw1SxfNtjC175+vvTy1Rt6/PQZXbp+g06eu0APHz8mf8WIgeKbKN7ZvdXP8nVw3L53n8o1bCrrFwHUC0HqqF/at9ad7zVbtlK3oaPp2YsXyhqissWK0Jo5M+xeF1spsJBey156LyjwP3z8RO/ev9fVbQF5smelwV06UpH8eezm2f6cKbBQ1BrFUV2tqYG6UCiYmj613tABcN5Wb/5X9INpun5gDYpAJ06QQBapT5o4IaVMmlTmEsa5ypYxQ9jUHOAUWAzDOAmnwGIYxgU4BRbDMA7DKbAYhmEYhvmqsa7RgHRKnz59Ulrhj6OnztDEufNp+NSZdpZfaeT02TRhznxpsEGaqHsPH1qMHygw3Kd9a2rduGGIxg+wbut/9OzlS6VFFDeON5UrXjSIUaN04YJB0mAdPeMjDTDOAAMRCgLaWh4+eUovX78OYvwAMBZdun6d3ry1HTXxufEV99Gtu/dkAWRXllt378tzYQsUQaxergz179RWGkqiRLF9HT998pUGEqQvQ8H/31esorGz5lD34aOp0+Dh9Oc/m+X5ZBiGYRiGYRiGieywAYRhGIZhmK+SeHG8lVdmonh4OmQY+FK8ff9eGgNu379vZ3kg30ckxoePH4PUgcifKzvVq1o5yHHbAkr8lRs2kb+/Pv1VnuzZZFtL/LhxZQF5rTL+3fsPUvH+Obhz7z5N+A2GoV/p6s1bytrIS4zo0enbShVo6pABNK5fb6pZsRwlTZRQGkfsgeglGJFQ9H/dv//JSKo+oyfI+4VhGIZhGIZhGCYywwYQhmEYhmG+Sl6+0nvAx4gRnWLFDIPUQOEE1IPoOGiYQ0rvfcdO0LVbty1GFBiGKpQsTjGiR5NtLTCO1KxQTqawUkGqpg3/7bAUKXeEArly0OzRQ20vo4bSpIG/0JBunejnBnUpZ5bA9GOIcEEB+1UbN8vl+cuwKcDuKN6xY4vzUZaa1PnWpaV6udIUP04cZWu2iRk9OmXLmJ4a1qxGE/r3oQ3zZ9PCiaOpU7OmMiInjlds5ZNBQRQN6oKs3vSvTN/16k3kqHvDMAzDMAzDMAxjC5mrgGuAMEzkh2uAMAzjLJG9Bsjhk6epYuNmSosoc/q0NKJnV6pUuqSyxszgSdNo+oIllvRL7qwBAqX/ihmTKZEDNUDweyULFZBFzO2B1Eev37yh63fu0slz54MYeTw8PKh2pfI0b/woZY1tOg0aTsv+Xk++vuZjRl2Ltk0aUYY0qWXbmo+fPsri5G81xdaTJExACyeNpWL58yprArFVA6RB9ao0Y8QgpRUUU4CJAsTDzM/Pnz76fqI1m7fSwAlTZV0QFdTemDVqqIxI8dBERHzOGiCZ0qahRZPHUcpkSWTbWTw9PMU+Rg02osMWuD9xj+EeQCq3yzdu0qETp2j7/oN05LSPzfRuMGgNEOehZcMGsm5IqOAaIAzDOAnXAGEYxgW4BgjDMA7DNUAYhmEYhvmquXrztvLKDApoo9C3NXG9vXUGFgRFqHU1nAHRFFD8a4nj5eWwortY/nzU+eem1LttS7vLgM7taEzfnrR8+kTaumS+NJh4engoWzAXE/9763a6de++siYoKKAOpblq/ABIiYW6Ir1HjbO5mA0RH5RPm3n99i3tENtxFKOHURYOt7dEixZVpn9CEfiE8eJR07q1ZWQIXqs8ePyEdh44RK9ef7moBlxPr1gxZSSIK0vMGNGdNn4AROng/o0fNw4lTZyIShTMT53E/fLnzKm0f81yee9YF9t//+EjzViwlN5/1F87hmEYhmEYhmGYyAIbQBiGYRiG+SrZdfCQ8spM7FixyNvLS2kFEg/piDQGkIAAf3quKQ7uKB8/+QYxEjhjAPGQBoKoMtVUcAsiHBAlgoiWWSOHULZMGcio2X/Ug7hw5arSCsrmnXvolY0C2YggQG0Re4t1zZH34lgPHD9Jr9+8Vda4Fxxr4by5pZFHBftw485duT9fO7ivYDiKFTMGZUyTmgZ26UC/jxtJ+XNmVz5h5t6jR/Tg0ZMg149hGIZhGIZhGCYywAYQhmEYhmG+OqDs3X5AbwBJnTw5pUuVQmkFgqLh2gRbiP5AoXFnQXqiN+/fKS0zcb29dKma3AmiVlIlT0YlCxagqFED63OAm3fvKa+CsmH7DnprZahxBajTkXbquM9Z84owwCtWLMqZNZPSMoNj+/gxaLqniMz79+/pp+59qFHHbnLpMmQEnTp3Xnk3ZHAvIBKodJFC9L+6tSlJooTKO+a+cPr8BQpgAwjDMAzDMAzDMJGQL24AwaTLmcVd2Np2aBdXQCoMKESQv/rNu3cyXQSWt+L1+w8f5Hvw1HR2++7YNxVntmX9WXcsWmy9767FEXC91BzbuD64Tubr9T7wevn7O7w9hmEY5suwfut2mepJJX7cuJQ7WxabRdATxI+rS4GFGhT3HoRcSNwaPDOev9BHjsC44kq6I2conC9PkPoOz6z2Q+XMhUt0/so1KXuo5M2ejXq0bu7Q0rh2Ld3x3H/0mA4ePxlmz0XUsEibMqXSMvP02XPxrHa8+HpE4KOvL63ftoM2bt8ll007dtPZS1eUd50jd9YslCKJvj6Jz6XLZHIhrRvDMAzDMAwTPgnUN34I1De+eUtvFJ0j1sNpyN/fNRlQq0/TLqHF1jaxBIetz4d2sQXW2vpscIs7sPW7WlzZL2eWyICczX+pIujw0Lv74KGlaGRIQPmAMH6kf4gaxVN6/cXx9pL5oJ0BxVOv376jtNwDiooWzpOLPD0dq++K3NQPnzyhyzdu0d7DR+ns5cv0REzYUfQUIN1G2pQpxJKc0oi/2TNlpMzp0srCq1oljC2u3rwlc2Crecaxb0Xz5SWjMfjv2QKD5Mmz5y03PHJLZ0qf1maO9LsPHtC1W+4/r4XEeUVe69t379ONu3eVd9xPqmTJKK0Nz18AowYUZWcuXKSL167L3Om37z2gO+KYn794QYkTJKRUyZOKbSSljGnTSGURtuVMapOwhougMwzjLJG1CPqT58+pdvN2dObiJWUNUa4smWny4H5UMHdO8woN9x4+puJ1GtDzl69kG+N6hZLFaeHE0cEWJNeCp+juQ0eoy+AR4llprj2CfZ4+dADVr1FVpnPSYqsIetv/NaKerVtQgnjO1X30uXiZav3chp5qola6tviJBnftqLTM4Fk/asZsmrn4D3r1xlxDA8e6bOoEqlq2tGyHxIcPHylftdrinAUaiPDd8f16U0rxjFSBjGJdBL1hreqypoczwPkA5wj3hQrSYs0dM1zKTyqfswh6lvTp6K/Z02T0jbvA+UpRuLR0mAEw1LVr+gP90q6VlJWcAXIiitzvPXJMWUPUr2Nb6tayma5ejNNwEXSGYZxEPHe4CDrDMM7CRdBD4OXr1/To6TO6cOUa7Tx4iK7euEWPnz2X6z/5+lIMIQvDCSteXOgdU8q6cTkyZ6QEceNKnaMjOizIpgdPnAqiz4V+NnumDA7PkazBdg+fOq2rRQggv6dPncrmPAgy/hVZ29F9inqcg3w5sgU5DpzTx88CnehCAtuB7jpKlCjScQvR/2g7K79fvnGTHj5+Kp6bZj1vTHGe8+fKIeeTOGfQxd5/5LyDnmMYKF2qlGIup3egiiioRdC/qAGk37hJNH/FX/RWmcw5gnrzwFMzZ5aMVChPbsqXMzvlzZaVvL1iK58KHkzuR//6m9JyD7jpruzeKgeL4ICF9fyVK/TP9l20etO/Mk+1I9Y0GH7qVK5I31WtRPlz5pCDlT06DhxGKzdssuS/xr49OLqPoovO5gzYr2M+Z6l8wx+VNUSZ0qWl30YPC5I/GuCc4ty6E+z75V3/UqIE8WnwpGlSyRBWtG78PY35paf8TRWcAxiqjpw8Qys2bKRtew9IZUtIpE6RnKqWKUXlShSjAuJ6OWK4CmvYAMIwjLNERgMIIhLGzpxDC/9aaxHYIZDWr1aFJgzoIwtQ26Jem07iGbDf8syGEDi+f28qL8Z5R34bDgW/LlpGo8VzUi2gnjhBAlo7d4Z0crDehjsNIJA1yjf6UTpaqLRp0kg883ooLTN43v3YtQ8dOnHSkg4pQ5rUtG/1H045m0C+m75gidIiOVkZ1qMz1ShfVlnjHgMIdvHqzZvUdegoaVxSwXaGdu9MSRImUNZEfAMIqPy/n+ng8VNKi6hMsSLyHsyUNo2yxjFg+OgzeryM9lFZOnU8VSv7jUMTXruwAYRhGCdhAwjDMC7ABhA7INrj9IWLtO7f7fTv7j108doNy9wlJBLFj09lixehBjWqSsU6jCHB8fHjR0pSoESQ7UP3tXTKeOmQ5IpcCUexknV/kBEqWlIkTUIjenalOlUqKmsCmfz7AhoyeYacX7gLzM32inlmjiyZdPO0uq07yjmhM8ChGzrc1ClSSMf5QnlzUYFcOeUxOep81KrPAPpLzIXhnA2SJ0lMp7ask/X+oPvtOmQkLft7g3zP3eA69mrTgn5p31pZE7FQDSBf1DUdN6djXTEQfAdWy+u3b8tUAAMnTKF2/QbTtAWL6SzC9x3o3K6GdwWH/N0QfvrFq1e0fN0G6jZ0NE35faGMQnF0MEKKpSVr1knjxpiZc4JNe2Du9IHbxW84f6bNmAL038O27O2zOwcbFfPvmV+HxXXTYmv/oTSasXAZ9Rgxljb8t9Mh4we4dfeeVFp1HjSCxsyaI70tHb3WDMMwjPuBt9Nxn3M0dtZcWrJ2nc5bCdF7/6v7rV3jB6hduYKukDgiHJav+0c+J0ICv7XzwGH5edX4AYoVyEsJ4oW9gRzRAta/oUYSaIER4fb9+7paEDAmwGDgDA2qV6UoUQJtXTBYnTh7Xsoy7uTKjRvyWXvoRKBRAPuKiYVXrKCRqhGdbyuWV16ZQVTq6k1b6Olzx+vRIPoJRe5v3gmsAYMaNFkzpA/z+5BhGIZhGIYJGx4+eUpz/lhJXQePpKnzF9GFq9ed0kEhqmHVP5up27DRNGPhUrp8PXjjCd6x9T4crhAZ4qjuzJq1W7ZJ44o1Zt2g7f0JKx2vrZ/TzuUcBWn0EZFz9PQZ+nXxMuoyZKR06tu4fafNOZktkKpWuzvW++Fvpbt1N2Gh7/3chI/cPKHk9r37ooMvloYBTLDDIyiWunDVGhr/2zw6df6CxWqnEj9OHFmk9NtK5em7KhWpXPGiMhe5V+xYugkpUobNFB0GnQVerEzYAYMVImmWrPmbHjx+rBts06ZKSYXz5qJKpUtS9fJlqEjePDLVBsLQtOB781f+JT1DrfO+MwzDMKEHQjaiCB49eaZbkAry6s3bdPjkaVkvYeKc+dR/3CRaunY9ffoUWB8CqSsbfVtdeikFR4USxeTYrwIPK0QFYrsnfM6Rr6/tmhNIn7ho9d80fvZcaQxXQWRnpVIlZKrEsCZWjBhBlNtIxakFk5RdB4/o6qLAiAAvK2cV4/CUQp0JFRifcI5CMhbBQGJ9HbUL5L3T5y/S1j37pEzVb+wkWvDnanktVIrky0MlhDwVXMQKJgxPxCQPoeTOLkjf+v5D0EmZFuwPrrWt7zuzIA2ZVvaoVbG8jKZRgeFjyep1NGvJH/L3rFMQaMF7SOGJ9GZrtmy1pDgDiCxOnDABG0AYhmEYhmEiINA3TvxtnszIok3xqwK9Yi4hmyNyHRG/5UsUlemdYseKpXzCDJyg4Mw7Z9kKqWNFNIY9o0NwbNm9VydrOgpk6HVbt7tkZIhIvHz1mtZs3kqDJ02nRX+tddlYxDiHnOl8qRRYv4yZICaua3QWr/6d2lFcG8oA/wB/OTFG/u0LV6/RibPnZJFLbVfEZLfKN6WoZ5sWMn+dPYZPnUnjZs9VWkQ5s2SmomLC7GwtES2enh7Uq01Lm96j6MSL//qbJv2+QBowtAMIQp4a1aou61wkT5JEDEBmL010gNdv39F1MeCs/28H/bfvAL1/H9gpkC/u5wZ1aXjPLkE8M9v3H0KrNm6mDx8DFQL3j+0LopwPCezn0dM+VOGHn5Q1JOtbIAVWgVw5lDWBjJw+SxqhVHANiuXP54bz2kLm3Ttw/ATtP3pSecc+U+YvlAOKCtKldfixidKyT6E8Oal0EXP0IwxUW3btpX7jJoprEFjXBIqHutUqyxyJcbxiy/1CyBqKSb18/UYqd2A1hzcqFD4qULD17dCaurZopvMg/pxwCiyGYZwlIqTAggEaKTCtByQI8Hj+Inz6jXieIifqGyFHaJ/BGMaa1q1D/Tu2kQrg4MD31mzZJqNOtUIqamJly5SBCubOJVMfIT1VgBhwYWC4cuOWTHuJVEPWTgvf16wm6y6kTp7MpuLZnSmwAgJMlKNiNV3hdjzHty9fpLSIjvucpR7Dx9CxM2eVNSQnSAsnjZGh1c4yfeESaaBQQTg80jUhigFh1PAisk6BlSRRQsqjMZxY4+vvJ2VBnFucHzgZaEEo+KAuHWS0jrVspE2BhfONzyKNmbPE9fYW16A55RWTRhXrFFiQe5D7ODTyD/ip/ndUs0JZ3bHAgNdtyEj6oDH6yAL+WTPLUPo82bNSssSJpDyJtKu47+49fCjlk9PiPjx36bKuAD7kmFkjh1D1ct84XMfOLpwCi2EYJxHPVk6BxTDM/9k7C8A4qq2Pn9hm4y5tmro3dYUalFLc3eVDHvoe/rCHw8N5yMN5OBQpWqCUUqg79Tb1NI27J5ts8t1zZnZ31mJN2ib5/9qbnblz547u7J37v+eclgIXWAa4L4r74T748hs30YHfGc6YNZOmjB9LPRITRAhhd0xskcBt6mzVTly/bbv0YbkOVOL3q4tPP5X+/n9XSLvZFXa7lDDmaH3OGW5ffvXGyzRpzCixNG4u3I/Gboc9iSe8D+wCi8MCuPL8W+/R46+8brdSSIiNpROnT1HH0PqBZtzPx+9e/H5i5Mxrb6KFy1boc0THT50srsNM/u7vS3ye+frkFhTQX5u3qffC3W4WH9xuv/Wqy+nai8+Xa+ONa+++n77+Zb79fYP3a/P8H+U9jfsveZ82bnMXv1xhDzU2Cxt+J+K+6BOnNx7rkV9V+R5qasDgkcoREQPEkwCycd73lKhuAFfYFRO/+PKoTR6Zzy/MrJh99M33TuvziMobL7tYfDtzIHFPuAogl59zJv1Dfan5pba18I3DPt08dWIsXbOOHnzuP9K5YOx4OWHaFPrHNVfQkP79vcb04BGlB7Jz6NdFS+jR//yXytWXx0ZsVBQ9fPstdNnZZ+g5GkeKAHLJmafR7dde3Wi8kqYwnld+eNjimjTGtHMvcXIvxm4dfvus6dghZpNJ/MAzHCiWfcS/9ekX9ocoH/sTd98mYhmP2PV0rbmzbceeffTu7K8kxgu7a7PRPT6eVv/4tXRKHA4ggAAAWkpHEEBai0k98++87ir1G3qmx0a9J/g36Pm3/kfPvfWumxkwN/TDQ0PJHGiS3x9LbZ003l391zLc0OQA5PxS4M3va1sKIMz4086hnXvT7L+NLEjM/+R/douC/374iVipGt0pffjiM9IB3xr/vWwpMeG0c+2/2yz+33LVZfISxT6FPQkgB0NiXJy0/S47+3SP7T+jAHIw8Ll/95kn1IvOJD3HXQBpKx78+030t0svFJHNBot5LC6xKzfj9vgnmdsX0ZERqr0XJC9Q/DLEbWROLP6xcGdsh3L5W668jG649CKKCG8DSyQIIACAFqKeSRBAAAAtBQKIgY/mfEdPvPK6WL8b23nDBg6QeHc8aCdOtfs9Bd3m8vzOsSdtP733xdfidt8ItytffuRBOvGYqW6d840JIMyd111Nd6jE70jN5YHnXqI3P/7caTCxjZYIIKOHDaVXHn2w2e94nuC2NQ96dj1vrgIID4zi9rSnmMs8CI37dKvUuWLrc7aI5z5wHtBv9ArEcQv/9/y/6eixoz32MzKNCSAM95XX1Dr6gL0x6sQz7HEh+dj+74Jz6V//aDouIg/IakygOZI5ImKAeCLQZPKY+Gbi4Of84skBObnT4J4br6PXn3xYXDvYYBXzy7m/yAhGow/rxuARejx6jutubeIHg6cblW+sH377Xfw0Gx9GPDrxqX/eIRYSjQkE3CHPIxQvPesMuvWqy5x8aheWlND3qu7miAKHAz6vns5VS5LxvPKXje+BphJbjRjheU/lXJNN/GDYgmRz6k77A9RkCpDzP33ieBHKvD2U+F7lH5p7brhGXGQZ9yUrL08CywIAADh88G8Ju5565+nHJRB4SxrG3PC78fKL6d/q9zvS5bebO5nZIoFHT3HnP1ucuIof/Jswc8rR9Mjtt4oI0tygd20BCx7G3y7+nfvPex/KJ4sQPCqJrWxtsGXKUaoR3tqg2DyaiQcM2OA22bK1652sUNoCPqc8GumZ++6iK84906P40Zlg0eK6i8+nZ9XxDujTW8/VXmDLyisktgePLuMAmFt37pL7kX0O8/1pbIdy25JfIq+56DwZ4QcAAAAAADoW3CfI/Z/c1jO289i96dvqXWfmlKMoMS7Wo/jB8LsB90eOHZFCD9x6g7QxjbDV8Jxf5knnfUv5aeGfTbqNNVKh2qocXJwHPh8sbNXsqX+xJYn7Ir2dNyO8rcBAz/3YQeZAaWezwMH9hOeefCL9+747afqkCU51c/yWR1585aBcYXGfpad+Ttfk5+d4t+Prz/vpqZxr6qjih5EjTgBpLnyh+KZk9wyP332bnquxPzOLfl+2ggqKNFXrcLIrbT8tXLbSScHkF9Z7b7xORl1660h3hS1bbrr8EhFMbOtw53xGVraM6ARtS2l5hVhy2OjTo4eoyOZmWNH4+vrISNRzTjpBRrna4B+kxoLXAwAAaBxusLXEjJp/L7nRyZaA/ALAFgJz33+L/vvkw3TSsdNaFX+DXxJ4UMK7Tz8hfnT597kpeD+Su3cTq0juqJ84aoQ0NhuD1/H3c25oBvgHNLvd4Ar/hhnPHb9crFy/gdJVO4IFm30ZGXbRnzllxjEUHursF7glsLhz8ozp+pzGtp27nGKMtKYhzdasSQnx4r70inPPpveefYo+eOHpJq8nW3m2BXxcrqIQX8vWXZXGMQX4e7zePGjn4jNPp/899yRddf45zbbe4H0fOWQwPX3vnfTl6/+RAPfcTmntPQUAAAAAAA4f8/5YLMHKjVbB3C596aH7xB1rS9ybJsbH07UXXyDvDEZ++WMJbd25xy2OsSs82CrS0Cbl/jQejGN8v2iM5Wv/oty8AruQwwJB7+Qkme4s8MD+0UOH0J3X/x8NUe+nRngQ/y/qeoL2Q954jiQXWKkLf/HoAqsxiktKacaFl9Pu/el6Dok/7reeekwCibvi6gLr+ksupHtvur5RS4zWwJYZHAD7vmdedPrSsxJ75qyZotC1lNk//EQ33P+QesBp9bGa+9BtN9PFZ5wm88yR4gLrmgvPk5gubX1em8LVzUfKoAG0dM7nMt0ceL2Fy1fS2dfdbK+DY37855EHaIA6/ubCvt8vuOkf6tMhUPHI4afuuUOfO7TABRYAoKUcaS6weDABtxma25Bm+FHFHdbc+c8NaX4paK1VgxF+CeDYXBwc8M8Vq2iHevlg0/MclWrraikmKoriY2IktggLHmxBGBISrHWWN+Pxyb8/PArIaOVpDjTLSKLWPH45HoRWl2N0mK+vn+aWUW2rQi23Wh0jrrRtmdW29IxWYIvB4sBHG0GkW7OyS9OWXEtG3ZPk46uuqY+vWH+w2XdzXu7YvL++vvEXt+bgo7bL58wo3vB55fNrPLdtAbsMaOx+4XPHI+t27ttHW1J3StD/Pfv30970DHG/xlY3PRISqEe3ROqlXiBHqReuCSOHi6s2vgZt/jMOF1gAgBaifuvgAgsA0FLgAkvBlr/cN/jTwkVOAgiHBOBYwc2xXnCF2+4clPuep5619zkyHAf3ufvvlkE4Nrj9a3SBxdbttbV1tDl1h10suenyi+mh226R9mxT3P3ks/TBV9/Y332mThgn7eu1mzbLfEtcYI0fOYI+fPHpg3KB5Q1XF1jcl8whFVzjDzYGXy+OvfjZ93OdrD44JvH3777usY3elAus5jLwmFnqfVVzQczvUOwKl++XzswR6wKrNYQEB9MFp52iz2ls37VHlFD+Ah4u+GV75V8bnV7uuTOeg1S2RvxgTjt+hlgjsDkWJ36QGF1WgLbBdYTx/oxMqqx0DlbUFOxegl2dzJo2WQIjcUoZOEBfCgAAoKVwA4/dEHLju7mJXSKxZUBoSIh06LeF+MHwaHoOJMgDLW684hJ64V/30icvP0fzP32f/vjiY5rz1qv05r8flQblGSfMpJjoKGkYN7fTmctxB7jxWIKDWJBoXac1r6u1HRz18SgtPg5u/LKPW+MybVv6yq2E2yjGOnn7RleeLb2WnKJUHbweW/bw+WnuyDY+Vk/1tTTxoA5XyxW+rq7nti1SU/cL38tsgcRWHWzNce/N19NbTz9Ov378Hi3/djat/O4LmvP2q/TKYw/S3df/nwSD5NF53AZt7X0EAAAAAAAOP3+uXEVbd+52Ej/YS85t11zVKvGD4bY7x6GYNHqUnqMxd8FC6d9sDLE0HjqY4mKi9RyiHxf8QXXNcGnFYg7HTmYBxgZ7VGluWIOOBl+f048/TgbKGVmyeq14+QHtQ6cQQPhlml0fGC0NeOTk9j17qLK6ZZ3WbQmPetyxZ68+pzFr6hT1UGq9f2q24lj1w1e0a9F8SX/9/C3dcNnF+lLQFnCnAHeYsf9yG+wi5Ntff3MKat4U7KrlqXtup9mvvURf/FdLF5/psNQBAADQ8eHfDG7wszjDLw0cBJ07rnma87izvCVuuwBoKXwP8osU32tyH+r3oPE+ZKGorcQ/AAAAAABweGH36rkF2kh+G3dcezXFRB+ccQy77OdQA8YYuexdhi3dG7PcZrGCPcUYrS7Yze7aTVulf7Yxlv+1ngqLi+3luI/39ONnUEMbWG8fqUydMFY8zPB7pA0+v6t1ixfQ9nSaNyFWGSe6qJSpu/fqLgkOD+x+YNf+/fqcxvAhg8Ri5WDgl1xj8m3OKL5Oqpy2F+yig4PtG3nh7f/Rv55/WVxasTLNZn1NPci5s8GYMOISAAAAAAAAAAAAALSW/MIit/7Ok46ZJm5iDwYeOMOxC+Oio/QcjfTMLCe3WK6wJcrAPr2pT3ISsZtaG9/+Or9R4YT5Y9lKp8HGxx41SQa4t0VA9CMVHpwk8STZHbEBDkMA2odOI4Dwl5Qj6xtJz8ymGoPvbG/wQyO/qEgCc7YmsbmWa0c4f8GzcvPV9h0mXPwF5sCdrQn6ebCk7tlH23fvaXHadyBDr6HlVFar81ro+Zw1J3k6r4cKDijK5nt8Xxl5/8s5NOH08+iUK6+jJ175L/26aImco9z8AtlffkBDagIAAAAAAAAAAAAAbU15RaXE0jO6v+JBvDwwvC3G3HLfJbt3NcLWHNZGLDK4744HaE+dMIFiIh3iyQ/zF1KFIe6zK9xnuGrDRqrQXc7zoOELTz9ZPpsSTrxRV1crApGnfsbmJBZjrK3cdktISnTvH0518SIE2g75anT0IOgMdz6/9O4H9Nxb7+o5bLrViz5/9SXq39t5JL9rEHR2ddS3ZzKZTE0H5vEEB6q5/pILKCQoSM/R1M8v5v5Mf7v3IT2H438MpDefekQ+2xNPQdDbipYEQefryOeV3S+0hmkTxtF16ryGttBi5mCDoNvYnLqTHnv5NVq4bKWTL0JX2G/68MEDVRokMT569UiiWA5+GxsjPxxHissJBEEHALSUIy0IOgDgCAZB0AEALUS9ryEIOgCgpXT5IOhpGRl01xPP0Lw/l+g5JH1S8z56T+LDHSybtqfSfc+8SItWrtZziC4963R65r677B5tXIOgcx/hU/+8UyxHrrj9HlXHDnuf3HvPPimB1D3x7bzf6MHnXqL9mVkynxAbSyu//1L60iaefp4MzGZaEgSd4zQOHdBf4gW2hrEpw+jai8+nxLhYPcdBWwRBt7Hirw1yrrJz8/QconEjUmjBZx/ocw4QBL31dKog6Az7p+PAjkZYQWxMobSRpW42DrjDN3Fr0votW6nOJdg6f9FLy8r1OY1Q9SBqbrDOzgB/iZcdxHn9S53XwxnEfujA/hJA6qRjp0swKW/9/SXqOi9ZvY5e/+gzuvlfj9Hlt91Df3/kCXrm9bfp8+/nygPbqMwDAAAAAAAAAAAAANBSCotL3Pob+yT3IF/fthmjGhEWRpHhjhjLTEZ2TrOsIng/Rgwe5DQQ+rPvf/RozcEeVJauWUt5hUV6DtFpM4+lMBe3UC2FB8iv/GuDx37G5qQ1mzZJTOf2hgWWAD/nPuKWxB0GLaPzCCD+fhQRHqrPaXBsDP53OGCd0/XhwCLNwfrjA4cOvn/Gj0ih+2++nh645QY675QTxZqEA9F7g4UvDt7ED9s3Pvmc7vn38/TAsy/Rx998T5ZaHvwMAAAAAAAAAAAAAEDLYRdY7HLeCFtItJX3Ea7Hz0VMkXgczfD3zgOHT5g+lcJDQ/QcomVr/vLoXp/danEw9yr9WDgg+FknHk++6rMrEB0RTn5+ztfMz7drHPvhoNP0xtc3NLhZC0RFRDgF3/FGUmKCuLGaOeXoVqUxKcPIP8BZteMvPfvgM8IKYp318Fg03HzFpXT7NVe2KN2m0gWnnazX0HL4AcxurDyds+YkNjszuZzXQw37MBzYtw9dce5Z9ODfbxKTv5ceuo/uuPZqUabZrC7I7N3UrbSsjOYvXkpPvvqmWIPYTAABAAAAAAAAAAAAAGgJ3GnuKnZYauuorbqbyioqqLS8Qp/TYEHDp5kWJpPHjaGEuDi7FxWOAfLdrwtk2sjajZsluLqNIQP60bCBA2Qw8sEQHhpKR48d7bGfsTlpwsgRdldf7UlNba1bHyG70gftg9xVnSEGCCuGb34ymx564WU9h+iYoybSq48+SMndu+k5Gq4xQM4/9SS67uILxMyrNXAMCA42ZHwAsXnXjwv+oMv+cZeeQ9SjWyJ99OIzNMZD/Iy2xFMMkG2//0RBjVgueIK/hn9t3kpnX3ezlqFoSQyQc046gW647KJWn9dwdV7jXc5rc2irGCDe4HrZLI3NDjnwFH+m7t5LazdtodUbN2mmgR5cXvH1f/b+u+nkY6frOYcWxAABALQUxAABADQbxAABALQQ9V6FGCAAgJbS5WOArNu8VfpTV6xbr+cQHT91Mn340jONeixpLuzR5L5nXqA1GzfrOUQXnXEKPffAP+0xer3FAJk4aoTM3/PUc/T+l3OkHDN0QD/pl7P173H+wy++Qu9+/pXdW8o/b7yObr/2Krv7rNbGABk+aKDalzsknkhrCA0Jlj5e1wDlTFvGANm+aw+dff3N0odo48LTT6E3n3pUn3OAGCCtp9PFAKmx1KqLmK/PaXDcBnY71RRsKcId+wP79m5V4hvPtZOe+4ZZGDGSV1DoZqbWGlg95bpsidXZpohUx8jH2aIUHi7KaWvhoEUHc17ZH15LxY9DAV9b9ofIAd7Z+ue4yUfRleedJQ+NT19+nl597F907NET3SxDDmRl079fe0ufAwAAAAAAAAAAAACg+QQHmclsiLHB7E0/4DHORmsoLS+n4lLnWBTd4uPJrwX9c6fMOIbMhj6xHXv30YZtqfociUssHkhsEz+4I//EY6Y2qw+3KcxmM/Xr1dNjP2NzEostnsSPtoaFD3EtZqC7Os+gfeg0Agi7l9q6c5c+p5EQG3PYXCjZOsn5wWSjxmKhgqIiqnO5wVvKIy++QjMvvpKO09Pj//mvkxUNOLTwtWbzOH5IpgweSOecNIveePJRUYJZhDOyecdOyiss1OcAAAAAAAAAAAAAAGgesVFRFBnhHKScXUnVtkHcWfZ4kp2XT7n5mpWAjeGDB4nFQHOZMGo49UhMtLvBqquz0g+//S7TzLadu2nnvjR9jmjcCFW+W+JBu7/qSPy1ZStVuwyS75nUXZ8CbU2nEUBYody43aEm8peMY0iEusThOJSEhYZQ/9699TkNVjzLK1svVrC503e//i5qaZpKWTm54oevpe6tgHfYqubGBx6mv933L0lvfPyZ28PfG/yoZnM9tl65/pIL6dTjZjiZwvH127jVcZ8CAAAAAAAAAAAAANAcoqMiZQCu0f0RD7j+Y/mqg7YCyckvoFXrNzp5muHtDBvYX4KUNxfuBzth2hQnS4q5C/6QAeHs/ooHsGcaXD+dMH0KhQS1f9yNIwUWmlZt2EiVVQ4BhPuxj5s8SZ8DbU2nEEBYSVy8cg0VlZTqOUT9eiWLyVNL/aG1JRwEfdiAfvqcxpc//kw5eXn6XMvhB1F+UZE+RxQRHkaD+vW1q6rg4CkuK6XZ3/+krtUvkjiWC/8ItBR+4PPDy2gFxKzftk2fAgAAAAAAAAAAAACgebCVRJ/kZPE6Y+TFd9+nOg/xaFvCvvQDtGjlaumgtzE6ZShFhoW1uN/xtONnOFmNZObk0vqt28T105YdO8mqizXmQBNNmzjOzY18Z4bjLe9OS3e6XuN1KxjQPnQKAYSVzndnf+X0BWXzqbjDHD2fA+cMGdBfn9NIz8qinxYuarXLqv9++KlTgG2O0zGkX199DrQF4SGh8hCypQPq4cwWRq2hd48kCvB3FuF8fTqN4RUAAAAAAAAAAAAAOISMGzGMuic6x4vYuC2Vfv5jETl6RltGVXUNrd6widIyMvUcjTOOnyEeblrKqKGDqU9ykl044b7b35etpP2ZWbRp+w7JYyaOHikBy7vSwO7ZP/4sgpCR02cdd0TGQe4sdIoz+98PP6Htu/foc5rZ0PiRIyguOkrPOTywW6pRQ4c4KXis0fzvy6+drFWaCz+I5i9Z5iT0sN+/wf0hgLQlAQH+4sLKBivgbJ7HZnotpaSszM0EkYMqAQAAAAAAAAAAAADQUkYOGUyD+/V1ChrOfYXPvv4ONbTSDRZ7m5nzy3ynPsfY6CiaPmkCBQcF6TnNh/tmTz/+OHtcDw54vmDJctqyY5eIIDamT5xA4WGh+lzn57fFy+j3pcudBsbzuTpj1nH6HGgPOqwAwl/Iisoqsfx4/JXX9VztpuEv56TRIyUWw+Fm6IB+4vfOqOKlHcikJ9Q+5xcWOT1YvFGvyvA6/3j4CadOeI5vcuYJM93M3sDBYVL3zaQxo/Q57V77+qd5tGtfWrOulw1+uH/76wIqr3T4TuT7c5iLVRAAAAAAAAAAAAAAAM3Bz8+PTj9+BiW5WIFsSt1Bdzz+tPSXNr/3iqi0rJxeeOs9Wrd5i56jbePq8885KLdMZ51wvF2k4f60zWr/3pv9lcwzHDqA+99Cgzt//A8OUr987V/079ffoh179+m5JP3FN11xibqWCXoOaA+OOAGkqrraY2JlrLi0lLLz8iUA+KJVa+i2R5+ku598Vl9Tg0fuX3TGKTSkBVYRNTU18mXn0foHkziYjytxMdESzKd/757S+W3jk29/oLueeJrWbtws1iCeOtbr6xtk2dLVa+n6ex+kbbv32MtxXVMnjKWrzjtb5o9E2LzN03lqafJ0XtsTs8lEs6ZNcQosv3zdenr2zXdp7aYtVF3duCUIu83i+/R/X8yh7+cvUPevozw/0JK7d9PnAAAAAAAAAAAAAABoGTzY+pQZx1CIi3jAAsPtj/2bNm7dLu7ceVC1N8rKK8TjycMvvkL/+3KOnqt1yk8ZP5bOPfmEgxp0PahfHxo3crg+R1ReWUm70/brc0RHjxsjAd2N/aUHi9Va57FvsaWJBYum4DKe+rA5sQhVWFwirq627dwt55evy5qNm/W1NcYMG0q3X3sV+cH9Vbsid1jJ1jWTqMFnueQcQu59+nl6/8tvnMx+br/mSo9frlqrlYpLSimvoJByCwrEHVRZhWNkPcPrXXX+2XTj5RdTfIz3+B+Pv/w6PfvmO/oc0YjBg+iosaMoyNxyky4j/GBIGTTA7YvLX/APvvqGXvnfR5SV6xwAvVt8PJ1z0iwaPWyIfOnZrMzX10d9WWooKy+P1mzYTHN++VW+MEaRpE/PHvTxS8+q7Q3Ucxzc9MAj9NVPv1B1jUXPIcpau5SCDR36zYG3x1/MmRdfqecQ9e/di97692M0dvgwPcfBk6++QU+//rY+R3IuJquH2cGe13NOnkXD1XE294E4/rRzaOdeh7UG78fSOZ/LdHNhc7y7nniGfl20xMmFFbs0O++UE2nYwP7UTV0vVqnZZRaLIsXykCyXgE5/LF9Jv/yxWEQ7G2xZ8vQ/76SrLzhHzzm0NNTThZHDx87WZw+K4s1r6tX1aLtfKADAEYkP+dwYPmyMw8zyICjZspZbkI4oeACAzkVDw4KIlHEz9bk2QbU3qlRzo2UNWABAh0G9r6VGpowbrM8eFMWb125TbydtUhcA4IimJGLY2Eh9+qAo2bJmlXrjGa/PdkgOZGXTPU89J31X7IXEBnfX9OuZLF5jhg8eRAlxsRQSFKTyNS8z3F+Yk5dPm7an0nfzf6dUQ1gB7ohPGTyQ7r/lBjr2qIlkMrjZssHeaRLGHK3PkfQRPvXPO2niqBF6joPPvvuRbrj/Yac+TYYtTB65/Ra66vxzPFqATDz9PHu4A+4vfeKu2+jsk2bJvJHn33pPPAPZ+u54YPxJx06niLAwmW8tJ8+YTmNThjoFcj/z2pto4bIV+hyJB6KpE8aRyVDGRo26Huz5J6+ggPbs11zrG68RM3RAf3r63jtFbGos/se1d99PX/8y3x4Tmq/n5vk/erw2jTHwmFnquhfINB/XDZdeRI/f9Q+Z76yENwQG+qSkWI44AaS1REdG0pXnnSVfnJ5NjLB3FUDailce+xddeuZpHm/agqJieuvT2aLE5nlwfWUODKQ+yT3UFzSUfP18RYXlB1lxaZlb2WEDB9Cd113t8YvPHCkCSFvxyqMP0iVnnd5sNbQtBJDaujr6c8UquVfWb93mdA14P9iKg616oiIi5NqVV1RSTn6BiHPZeXmauaFhHbYmOf/Uk+ipe+6gkOCDE4RaCwQQAEBLgQACAGg2EEAAAC1EvS9BAAEAtBQIIC5s2bGT/vPeR/TNvPlksTj6ARnutuF+xqTERIoMD5N5Fgp4oDZ712FvOEa4P3P44IF01/X/R8dPnSz9XZ5oiQDCIsCkM8+XAe1GeiZ1o1cf/RdNmzje44Dn1gogbcVjd/6Drr3oPCfvMK4CSGth8Ye9+tx8xaV0zFETKcCDgGIEAkjrsQkgHd6+xl/dNEePHU3/vOFauvGyi5sUPw4XMVGRIs7crfZzYN8+bp35/PDYtms3rfhrAy1b8xdt2r7DzTUW39gnHzuNnrzndlFxQfvBDx+2Xrnv5uvFpDA81BGQyaoeqvxD8duS5fTl3F/ooznfyQ/NsrXrJE4IiyHG69arR5IIVv+88brDJn4AAAAAAAAAAAAAgM4FD5K+/5a/0a1XXUY9u3fXczW4b4oHVrNIsnTNOlqyei0tW/sXbdyW6iZ+sNhx0jHT6IFbbqCZU472Kn60FA6kPmvqFH3OwZiUYdQzqbtH8aOzwgJTv1496f8uOJce+sctYmHTlPgB2obDKoCweNGS+1yUy/AwuVk4SM6Fp59Mrz3+L3r63rvosnPOkHgbzYFdFrUHnkyejLAZ1sVnnkYvPvhPuunyS5r9Redg7mxS9ez9d9Mjt/+dpk8c36hplJhnGeplZdFX83bWYng7xn308/NVeZ7rCvBvmfLYXFr6MDCW5z01mqu1BFZ5+WHEJnkP33azKNrN3RcWq8aNSKH7bv4bvfzw/XT9JReKYg0AAAAAAAAAAAAAQFvRK6k73XLFpdJHyv1P3eLj9CVNw32G7O6dXV5x/9eMoyc5WT14Qvra1Ho2fH39yLeR/s2LzjhVn9LgwOgsgDS2n8a+W+6bZG85nrAFWW9r/P35+JyPKUDymg/vN/dVs0jFsYZ5YPSL/7qX7rz+aho5dHCz+yv9VDnj+W2q/9kbxn5b7uv1dk47I3L2DpcLrLSMTMrOzZMR9c3FpL4ALAgEmgJlNH18bEyLO8jZtRTHeGhrBvTpRbHR0U1KDazAFhQXU0ZWDm3bvZvWb95GO/buo6KSEjFD8/fzp6iIcPmScIwPDojTs0d36tmtGwUGmvRavLNnfzrlFhTazb/4pmYztMZEE2+wNQP7BLTZM7Abrf7qOD355zuQnUP71TVta+S8RkU5CTGNsWHrdqowuFULDQmWOC8HA7tp4/t13eattC/9gMT54PuIY7NUVteoa+Yr8VwS42Ml0PmYYcNo6MD+Mh0eGtLsfW9P4AILANBS4AILANBs4AILANBC4AILANAK4AKrCdjVFPd5csyJFevWS9Bx7oOsrKqWoN0cNJ3dubOnGnZ3xQPMk7slUg+VwkJC9Foah/sbV67faPd+wuv1SU6iUC/rs9cb7k+zwZ35HAaAXTl5Y8O27eJenuF+4N49kmSfXeF+ubQDGfZ+y7ZC9i82xqkvdfuu3VRY4oj12xTcaSZ92IGBFBxkpujICAoLDW1ULPIEe5sxhlMwqzpHpwxtcV/j2k1bqEZ3k8b7wLGNWTzrzBwRMUAAyY3HX2h+GNRZrVTP/tzUTchKKqudweYgCg4Oanb8C9C+8HXia8aBiywWldQnP/j5ocNWH3zNTAEmCS4VYApoUgw7lEAAAQC0FAggAIBmAwEEANBCIIAAAFoBBJBmwv1XZRWVVMP9jXV1MvicO9D9fP3Iz99PrBmCg4IoNDhEvL0A0BnpNDFAOjqsBLICyO6ROH5J7+Qeomqy8poQG0thoepBBPHjiIF9IEaEhVFcdLRYd7AizC7Z+vZMtl8ztt4xHWHiBwAAAAAAAAAAAADoGnD/VVx0lPRVcV8j9131792L+vTsIf2P7MWE+7cgfoCuAO5yAAAAAAAAAAAAAAAAAAB0OiCAAAAAAAAAAAAAAAAAAACg0wEBBAAAAAAAAAAAAAAAAAAAnQ4IIAAAAAAAAAAAAAAAAAAA6HRAAAEAAAAAAAAAAAAAAAAAQKcDAggAAAAAAAAAAAAAAAAAADodEEAAAAAAAAAAAAAAAAAAANDpgAACAAAAAAAAAAAAAAAAAIBOBwQQAAAAAAAAAAAAAAAAAAB0OiCAAAAAAAAAAAAAAAAAAACg0wEBBAAAAAAAAAAAAAAAAAAAnQ4IIAAAAAAAAAAAAAAAAAAA6HRAAAEAAAAAAAAAAAAAAAAAQKcDAggAAAAAAAAAAAAAAAAAADodEEAAAAAAAAAAAAAAAAAAANDpgAACAAAAAAAAAAAAAAAAAIBOBwQQAAAAAAAAAAAAAAAAAAB0OiCAAAAAAAAAAAAAAAAAAACg0wEBBAAAAAAAAAAAAAAAAAAAnQ4IIAAAAAAAAAAAAAAAAAAA6HRAAAEAAAAAAAAAAAAAAAAAQKcDAggAAAAAAAAAAAAAAAAAADodEEAAAAAAAAAAAAAAAAAAANDpgAACAAAAAAAAAAAAAAAAAIBOBwQQAAAAAAAAAAAAAAAAAAB0OiCAAAAAAAAAAAAAAAAAAACg0wEBBAAAAAAAAAAAAAAAAAAAnQ4IIAAAAAAAAAAAAAAAAAAA6HRAAAEAAAAAAAAAAAAAAAAAQKcDAggAAAAAAAAAAAAAAAAAADodEEAAAAAAAAAAAAAAAAAAANDpgAACAAAAAAAAAAAAAAAAAIBOBwQQAAAAAAAAAAAAAAAAAAB0OiCAAAAAAAAAAAAAAAAAAACg0wEBBAAAAAAAAAAAAAAAAAAAnQ4IIAAAAAAAAAAAAAAAAAAA6HRAAAEAAAAAAAAAAAAAAAAAQKcDAggAAAAAAAAAAAAAAAAAADodEEAAAAAAAAAAAAAAAAAAANDpgAACAAAAAAAAAAAAAAAAAIBOBwQQAAAAAAAAAAAAAAAAAAB0OiCAAAAAAAAAAAAAAAAAAACg0wEBBAAAAAAAAAAAAAAAAAAAnQ4f/lOydc0kavBZLjntjI+vH5HvodJdGvRPF7xktw+HaGNqM22zpTba3xZX047nqdGq23G7RxgN9XRh5PCxs/XZg6J485p6H4U+e+jx8SUff3/yVYmn5UnW4Lo7Lb22hvLNWtVDoRZtsunCDfYiLaq4ieJN1OW0uHnbdZTyUL55VegYCrd2PW+oIt5LNbK+26JmbItxKtbMdY5AfMjnxvBhY17XZw+Kki1ra9WH+tIefrgtws8Q4k9+lHFyfOE80MiyFl3e5hV235UWbaSJ4s2oy6lI87ftKOlhneZXY0BfqUXrtqCwKtp46UaWel3UjO07FWlG+Y5CQ8OCiJRxM/W5NkG1N6rUd9Sszx5ZqOeGj5+/lvjdxvYsccXtErfkmutlG12FF/J2XQo1azONF2pxO8RjsUbWdVvU+Ha0pV7KNL6qjl6oJWUbQxXxXMpDrseCTWzDvriJch2YhoaG1MiUcYP12YOiePPabeor2CZ1tRQfP25XBKhHQHP7OZp/TQ+6TWCjWau1oO422C/HGo2s2/JqDRhWblU9rdt4o01KoRn1ei3Swn1yKt7CdY9cSiKGjY3Upw+Kki1rVqlv8Hh99jDCbQrt/UTaFDJWvTnXy0OZVl3mpldyvq9buJFGizezrlZu31HSyzrNr0rHsEKL1m1mYVWs8ZJN1OO2uJnbZexFW7BOByC8ITDQJyXFIq309hdAfMjXFEj+oeHkGxgoHQ+tpkXXwXPhQ3spm9hau+zMQVR6UPvTtgfTdMPBRrucRHfcNnPw222or6cGSw1Zqyqovpb7BtvvWDqDAOITYCK/oBCVgsk3IFATQKSB4GlXmnEu7UVacN4bWcd7LWpJszdhKNiadZhG1mtoqtImt+mhQKPrNLozHnBkNlqtE3rJZq3goZDX9RqvsNUvpFKskbKq4garlerraqneUk31NdWeNnZI6EwCCLc9fM1B2vNDtUmko4I7LuVR5qHz0EYT16vRJd4XesClcLPX9VCwkXUP/hlgo2XbbbJij4u1zCbWdMGldLNW9lKo0XUbr/jgng82GllH/ag3WFXi50StRZ4TDfVWfeFhoisIIKrN4WfmZ4hZJZNqi5h0EUS929ifJU3R2HXVP+00cd/IYv7j/gxzX1PluGd6QS/YZHmXAl7Ke33utLR+xus6zdmGNuO1CicMpRpdwcNCj+W9V+L8vGh0YxpSxEs5bkNIO6JOPR84cVuiRuaPRDq6AMLPAq2PQz0TAgK4saE/C/Tr04zL6Y6HlVpcT+vraLKdYKMt9olpsp5mbMhrEceCZtTiAZe1WlRJI4WbrKf5G2p1e8OIfZVmrMvPF/Vsqa+tIWt1lTxjDgOdRgDh9xF5NwkMkvcT7t+Q/lIRU71cjyaul/erqJZ4X+gFwwotWtelcCPraouaUXmztu+lUKPrNlGx22JHRhNrumAo3awVvRTyum7TlR7U80KKNlFe3k+s0uaot6j3kyOk/XFIBRC/kDAKjEmQLza/JAAANEQAsdZK46G2qIDqKsrkodEedGQBhEdB+IWEU0BElNbxEGDSXy4A6ITwi4U8G1TDgTsuamrUs6GU6sqKZdmhpFMIIOpZ4R8cRv7hkXrHZaDWWQlAR8b+nOCXDO7gtKi2RCXVlZfIy8ahflYInVgA4XaHf1gE+fIgDBY/WPjw5+cI2iLgCIOfDfz95+dDvdYJwR2UVtWWsFaWUV1lhVp2mMVSAx1WAFEbMkXG6m2LIPRxgC6D9nyxDdTidxT1XCktPtRCSIcXQFjk8A+PEgHVL9AsAz01yw8AOjDyfqLaHtwG4WdErXo/qapQ7yelh+/9RGETQNr9G8YdDeaEJPlio2EAgDP8I8eWDAGhERQY3538gkOkQQ0ccEdlgHrBMKvzExAWKc8UnCPQqVH3N9/3fK/7B4eqF+xouf/N3XqqxnGAXgg0Bx5VxQMwAhOT1HMkWh+IAfEDdALszwnNMpIHCATGJlBQ917qMxHPijaC311M0fFk1s+riQdi8HOELVAhfoAjEX42qPcLcRWr2hH8fPBX7WdTdJx6J++hnhE9pdP+oDwydHH4/HL/RmBcIvmHhMlzAoCuAo+B5HveLzBI3s35t5HbHvysAc3DT73fBSWpdkVcNwpQz2O2IIP4AToF+vOBBwrJ+0m4ej+JUc+Ibr3IpN7JWeg7nEjLvT0tQMyJPeTFwUZ9VTnVFudSg9XCrQc9l3G8RKhz5gW1wL7MWMjLCpKtLXMqYZ8x5qpp10JO8zY8ZHrfYZdl+rR8uK/jnG1c7l5WcNuuPm/Idi7ipbzTCvqnoM94W8x4Oj6msXNiRy+jPtTXRJs2Yqyjsfrsi4xlvEy7VaNnOOV7Lu+0j96O2xuG8o0ZTtSWFFJ19gEZrdXWdEQLEG4IBETFqYdlPPn6O3fmlBwooZyt2VSZV0G1Vfw8UVeI98j1XMuslqct1z8ZNaEt5kyZsP3X0Ava1zMu1NeRWWM5+dQnGC6jl9X/aOX0PC1HIdN6hr6+/LWvy5O2CS3btZxtsWOCJ/Vp9aFN8oTLtEzKX9uMsQptmv/wf/sCvYxtVhbqs/zpqZyasOXa5+0ZCuO8rayeoX2oP/pymTfkSWntv+OPfKoPw7ztWkgWo+a1uuw59oW2Y5C/HsrZ6rKXlz9anm1/tCxtwr6qbT2Z5v/avOOceaZBfYnrysuoJjdDc4t1CFD71mEtQLjhZVIvZfxi4do5Yamrp72F1ZRRWkOlNXVU36BeRvTTzx/Ga+F6Wfh6GS8hT9imeVl9QwP5+Wo5tnXlGsunA3sd9jL6p6EQ74dh1lBGm3Jdx3U5Z/CULZ+RaT3fhn07bvny157nukyW6Jn8YdushlrqWCxIGduE48O+nutx8QRPG8+CzDtmtSUqw56lJqSMbYb/6gvt+YZ54zSXc92WYMiXvzJvm7F9aMerTdkXCfbroZBl6o89xzit8LgP+ix/GOvyhrjQU8+ImvxssQg5ZHQyCxC/4DBpf/irFzhN8HBBfdct+RlkyUujupI8qq+uMLTftOukXS71Ryb4056pJrVP7aIbpo352oSexfeYyzJDeW2ZLV//o+dpxW3LOF8mtGn55HlGn1D5sn8ya/jUp7Vlkun41PO0OZ52/XStUyY0XOuST23aflwyy5/GeduHLZ8nPW3HuIw/7X+05bZ17eV5kj8d01q2MU//47aM8/R5+c9/JMPxKfB6hnynMnrSsxzraXmOOvV8NW2vqynUfcsjt3nUtqUgVz0rqvQFh4eOaAESGJ9EpuhYJxGpsqaSdqRvp8yCTKq11urXQ66UdpUcf7RcvmZ6liFX8m2ZnKMtk1lZJjnajFZUm9I/+Y9tWn3atsHwrD7H+2ZYomGoWy+ll5NJ2x/OtW1CprVsRzltylHGvoynJNO2TP3R/gtSSl/Jvoaaty+3TetlpJStmPzTp+2Z/KnlG8tpBR1r2Mszslj9s+fp5ZyL2Jdr+6QvtOXpf7QlnpZpufJXy+A/Mq8XU9im9WW29fU8ezHDcnsZLUOmGeM+8l9bOZmT//oyKadl63/syxjjNjyinitWSw1VZ+0na2W5ntmudFgLEO4ENkXFynuKOql6rjwLKb80n/Zm7ZbnSKVqU/iymM0LpZxW1nZNtXztj+3a2K+j4a8sU4nr52lfvQ9WSkh5raw2LR/8V8vXM+RDyxFsdWq58iFTtnVlTpuROVsd2qSU1GekpKOsfPK8zCq0stq84VM+tE/burZ8x3bVMeuLfCWP13cs0/7r87Zpw3Iuy7YKfLZs+yWoaa28zOjLZEoybZ+2PF4ueZJhn3Lk2/L0P7Zpbam2XLL0PG2aP/XlMi9/7Z/yV81o81pJ53zbmgqZVnPyX8+3L3fky5ysq+fLX553LGsKbiNbqyqppiBHe06oe/JQcchcYIUOSNG+3IrqA6lUuOBDqlFf6jY92Gac7Pahie226W61vjKPa7aoujY9kOZzSK9rC7d1ULumrcyN5sCkARQ5+Rwy9xgkeWwmVrE3VUzF2pqOKICwuwkedelr6LzM3ZZD6z/7i7I3ZZGlwqLOWb38oHvFbS+dM+xzzT0aKee5sMfcRus1LPRQzi2rFXU1ugrT3I3o2c2vr/GSzb57pFzThZtXTBVooozT4ubUZ/jwhn2x13KOBT6+PhQYaqLwpAjqNiqJ+h83gIKjg/Wl/NPZIGbm1TkHDompuWrWdEgBhAUPGVUVGSNCqo3cMgv9urOQlqeVUEm1lWrrG6heJX6CNOPyCF7LecBwZfVPA14qakn9NtzWaaKSlm7D1vBtzootrZtp6a9Js4s3utstyfWAh4LNXlfhtWwjlWiLtL/BJl+KDwmgfjFBNCYpjPqqT5Of8+hB9tHNLxkWlQ4JnUUA4cEXMmItnti/v+sNyu8x5VuXUOWOtSJ8NNSptgi7FGquW6Emb3gvy92ynTM8riWZXupzwlCm0eIeFnos39Q21XKXIt7XMCzxWsj72kKLHjJ62RZuS3KdFnmtwJ3W3BNuWSpD1ePjz6Muw8g/Kp5Mcb3InDyYzD2HisW5ER5UIUJpHgulpfKicDjoaAIIv5sEsUWuPjCL22Xrdq6hN3/8L6XnpVOttM28vZe4X0fJ8XB5Nbwu8Lyk8coaWcK4LFWzranJbYlTRktr1HO9rNboOp5Qi9yXNlLeBXtJmWh6vUa31cjqjkVNb0NQxVq8jo5WWl+niVV5sa+vH4UHh9OApIE0c+wsGtF3FAUani0cu7AybbfEB2lnOp4Aoh5ObIUXEBGt3lMc4qml1kIb9qynH5Z/S1vTNlM5Dxhn14X16plsvybOF6fxS6WWGgrYJj2/63jIcc9SeMx0z5WMZpa1oy9x/nChGbn2mebWYMjxsEqj5W2orGaVM2BfKhPNLCsY5jys5shqvE5e7Fyi8fLaUr1MI0V5ET8fQswhlBCVSP27D6Cxg8bTSPWM8DcORFS/mfWq3VyTm0W1peze+9C0PQ6ZABI+dIw+RVS65mfK/eZF7SUBACCddDGz/o+ipp2v5xCV79qi+cdrYzqaAMLnJqTPIM3llYKDvW7/aRut+2gtlWSUqIYVniOgc8JfLR8/H/IL8CNzpJlGXzKWRpw3yt7o4N/Qmny9U7MtBxN4oEMKIOr88cgqdk9B+igntsr4bWcRfbkxl/IqasUCpH3PHADtC/8C84g2f18fClCpf0wQnZkSR6OTwshkM2dS8As0W4JYVGp3OoMAwuJHRLQIqK6Wp1X7NlHR4i+pWn1y546I0Iep0xgAr0jzXP16s/jvywH6/ck3KJRCh06hyEmnU0Cs+m00wEJpdV4m1ZUUyvPiUNOhBBBVeXDPfhJXTDvPROt2rKF7372LiiuKqf4wnD8ADjVsQeDHA40CAun4sbPohtNuoaiwKH2p5tGiKmOfPtdudDgBJFC9l/D7idFyLK8kj974/lX6Y8NCqqqppDoWPvCGAjow3I/hp+5xP9X+CAwwUe/EPnThsZfStBHTncRStlbnAZ38vGjv/gzmkMUAMSKBUCB+AGBHAhPa3SUAI+yr2CZ+MDvm76DV762i4rQiiB+gU8OjCevr6qm2qpbKsspo6X8W0x9P/64vVQ0L1agICIsQP/TAHbY65c5Lm/hRa62nrzbm0QdrsiijpIZqIH6ATgC/K1jrG+R+LrdYaWN2OT35exq9vvwAldU4fiO5E5Tj4LArONAE6qWN/Zmb45OcxI+68iLK/e4/lPnhA1SxfTlZK0upgUe3QvwARyL8cFD3prxj1FZTfXU51RVlU8mKbyn9jVup4Lf35R62we7dZFRyZIz9dxN4hmM1ctwDm/jBbq8e/ugBKiwrhPgBugz16vlSW2eh8qoy+n7Zt/TinOfku2CDYw758vcE2AmIiiWTWKU7xI8DeQfozjf+TnNX/kCllSXiOg/iB+joiLcK1f6oUe2PUtXW2Lx3Ez3xycP09OdPUEZ+hl5K/Yz6+ZE5MVniaB1K0MoBABx5qBcLY+ygvNRc2vb9FirNKJGHKgBdCWutlbZ8u4k2frFBz1Ev4eZgLdig/hIOHLBvblvMD35c/JxaSN9uyaPCKh5VBUDnhOPYWKz1NG9HIT04bw9llzksSfklg+PhHO7Ag0c6/Fzl2IVG1xRV6dso68MHqXTVXIljSOjkBB0U8b1dUUxFCz+l7M8ep5rMnfoS9YxgoZRFkLBItCsawS8oVKzEbHy/9BvKLjwE1nUAHKFY6630i/p9XLFtuV0E5BHgGHThgAOcc7+G7d2E2ZWxk655/gratn+rnEMAOissmFZUV9CPK76nxz5+iLbv32YX+rjtEZTUW72fOFtctycQQAAARxw8csTWAcGdvwfWpFPmhkyZB6Ar0lDfQGveW0nVJXqwUvVy4WcOcXPR0tXxNQc5vXRtzimn33YWUlEVLO1A14BFv9S8Snpw3l4qqnTc9xzLgl0vAC+oNkdQUh9DB0UDVexYTblfP0fV6eplDR0UoJPA93LlrrWU8/XzVLl7g/bQUHCnpbl7T9W2wMhtb7BI6mOwkvlz40IMzAJdHv4O/LDsG6qr19sc/I4CK3U7HPTc1+QYgJJTlE23vnYjFZTm4/kBugx8r69V7epnZj9FuzN22e99bnebE3vylMy3NxBAgIL9zWs+Yo1meQAcLvxDI/QpovLsMspclwG3V6DLU1NWQ7t+c4zY9A0MtAfhBBr8kmGjuKqO/thdTDvzddEIgC7EgZIaeuaPNHGRxfAoK/+QcHRKeMLHl4K697Z3UHAHcUXqair45W2y5LS7H3MADgtsAZL3wytUuXu9XeDj54SZR2P6t3+4ro6InBeDhczuzF36FABdm80cG8tgIenjD4tTht37+AeH2IXTaks1/et/91F+cZ7MA9DV2LR3A70993URAm2WIOza2z80XKbbGwggRxAsQJgSepO51zC3FNh9AAXE9lAvro37SPM1Bamy/bV1kgaqDO+X2NccKtsL6juKwsacQOHjT6bQEcdSUO/hFNitn5vvRv+waDL3GKzVnWgcJecM12vuOVTKmeKS8QMIWoxfkOPeqyyspILd+focAF2Xems9Za53+M70Vc9Wb8/hrgh3TIj7DgUPKtldUEVrDjj8nAPQ1VifVU7fbna8ZLNoyiKIsQMPcMyxWHn5EurrqTp9OxX98SnVZO3W8gDopFhy9lLBvHeo5kCqXQTxM5klJggLg8AZo/UHU1ZVpk8B0LUpqShRfw3WDI30QXUZVFtLvFoY+sJm//EZbdy7wd7xC0BXZOGG3+nnVT+JIGgjMC7xkLyf4Ml0BOEXHEFxp95IPa55zikl/d+z1O2yRyj+rNsp6thLRODwBosXiRfeL+t1v+wx8o9wxFEw4h8eSxETT6PEC+6j7lc+SQln307xZ/xdzd8r20u85CGKOPos8o9yjKYNGTZF9oPrTlDb4DpcYQuS4EHjKenqZ6Rc9PFXqX2I05cC0Dy4Y9cGB4KuLMIIbgDYVLQsy9Ch7+cnozWBBluO2c5HdV09bc+rpNzyWpkHoKvy7ZZ8KqjUvgfcRmM3cbAcc8CDfThIvI26sgIqWfEdVaVt1nMA6NxUH9hOhYtmU11pvjZ6QOEfHnXIRmN2KKAdA+ARV1dO+Kqo9kWASbW5zPZ3k/ySPPp2yddktcKrBeja8PPi68VfUGZ+hv3Z4WsOltTeoOfkSMLHRyw4eESvJS+dyrctp4ptK6iaTQqrKymodwpFTjmXYk+5gcy9UvSVHNjEBxY9WGn2j4ilkCGTeIFeQoOFi8ijz6IoVRdbctTm7afSv+ZT8bJv5LO2MJNMMUkUM+Nyij72EruAwXX6BKiHuPoMjO8lFiY+vs6jj31MZgruP1ZeKLmcL5eHWy3QUgyduuz6qq4anZgA8GAhS5Xju8D+ug/FSImOgl9wqD5FVGGxUmpehT4HQNeluLqOVu13CKe+pkB5KQcaptgEuyDEQaIrtq9Qbe9l9o5gALoCFeqds4zjWdTpYqlqW/B3A6O4AQCgdXB/mDFW47ItSymf437A+gMAcYG1fOtSqrM62h0BBjf47QVaNUcg9XUWKt+8mPJ/fovyf3mL8n56k/J+fE0EiobaGgruO4piZl4hAoMR/5gkCuw+UF5ubYSPnuXkIoXFCHPv4RQ+9kTyDQqlsk1/qm28LX6OC359V32+I9sqVzcjvxCGDZ9OocOm6msb8PGlkGGT3SL2s/ur4H6j9TkAWoexT1eaCGgnAKCB74JX/ALN+pRmAZJRYtHnAOjarMtwuGnhth0sQDQ4oHGAYZS7tbKESlb+QPU1sDoFXYx6K5Us/55qi7Lt4h9/P/wNAwsAAAA0Hx5sYuyHW7dzjb2zFwBAtHzrMqq11ulzPJgxRJ9qPyCAHIlYrWStKKY61QitLcwiS/Yeqtr9FxX9+ZmM0OGGKVuDcDIS1Gc4BUQnkrWqQqxHWCzhWB4SC0THNziCQgZNJL/QSKo+kErFy7+jSlV3XWmBvPCx+XPlzrUiinAj2DcwmIIHjFXlo/QaHAQPGCduu+z4+JC5xyAKiPTsdgsAAABoL4yCfK21nooM1jIAdGXSih0+dnkgDCxzNQIio53OBVt/1CDoOeii1BXnaFYgeiwQGY0ZES3TAAAAWoaIHwYrun05e8lqCBQPQFdnT9Yu9Z1wuIQ7FBbqEEA6ENbyYipePocaGurlgeokbJhDKCh5qAgVVXs3UMmqH6i+tlrKhY2eKeIE4xcUIjFExMw/dSXVZOyUUT+u1OalU+nqn/hNmfzCosk/PEZfopYVZoq44h8SQUH9RjteHtkqZOhkqVsElVqMvgUAAHBoMHZkWhs0KxAAAFFZtaOdx52a4j6vq8PtW2NA+IYG1e792WObGICuQtn63+Qdzwa7lvTxg2AKAAAtxpfbW47uVg4Uz/14AACNovIi9Z0wuLc4BO0NCCAdjJoDO3T/rD4UEN1Ny1SYEvuo1Fs6gNhKpHrvJrLk7lcvdPUUmjJNYoswEhskPIbqq8vFwqSh1jEq0JWqfZvk09dkVi+JkTLN1Bbnygi5BquVQodPUwW0G9U3IJBCBo4XoaY6I9VuQg0AAAC0O8ZOXfXzg58gADSsxi8Df0+gf5BfEPvmdrimsOSnU03mTn0OgK5JbWG2eofbYf8B5fdK9mMPAACgZbgONkHwcwCc0b4TjncUo2DYXkAA6WCwdQX7KGb8gsLkk99kzd0HkCk2WVxm1WTuovqaSqrYulRECv/gcAoZcrRW0j9A1quvrpDUGCxkMBzo3CfAEVeER8dV7FhN9ZYqCuozyu4eK4hdZalt1ZUXUvX+bU59UQAAAEB74oNeXQBAM/Ezh3ADV58jcQfLbWwAujQN9VS1dyNPaPPqZc4PAggAALQBGJkFwOEGAkgHxBb83KoLGP7h0eIOi91g+ZiCKGzkDIqcci75s4WIjPTzofCxJ0hZFkTq2bTZz98pKJMnfEM1q4+GOoubWFLJAkh1pfhpCxl6tGwjbPgx4jfWkr2P6kry9JIAAAAAAAAcOfiaAlXT1SGaVu/brE8B0LWpydxhd0nB3xFfU/v75AYAAAAAaG8ggHQwTN37i5UFYy0rlM+AmB4U2H2ATPuHRlLUlHMp9qTrKHLCaXaRI6jvKPIPjxUxg9djKxDfoFBZ5g1zkhZjpN5STdYKzerEhrU0X0ykWVBh4cPHFEwhgyeJS63KPesJvkcAAAAAAMCRiI/JYNmsqMlN06cA6NrU5mfqUxq2gXcAAAAAAB0ZCCAdjPBRx2kj1hoaqCpts7qCfhQQ35NMKlkrS8VsuWLHKrHQ4M+qtC1S1sfXl0JHHCMCSF1ZAfkGBlNQrxTyj4jVa3YnYsJp8smWJnWl+TJtpGL7cmqwWsjcaxhFHnW6xAqpt9RQFQsgAAAAAAAAHIFwbAO2XrbhqZ0LQFeEXRnbB7Kp74iPH7oLAAAAANDxQYvmSIRfyLjBqV7OJLG7qoBACht7AoWPP4Xf2qhWNU6rdv9F/mHRFNxnhJQr3/QnZX3+OGV+cL89Zbx7N1mryqTasBEzRCSp3LlGNWzrKWTIURTcf7yIIVyn4OurtmWi6OMuJ1NcD6qvKqfK1JXqU6vDSMX2FeIGiwWZ2BOukcZyzYFUuL8CAAAAAABHLK6dutyeBQBolv9OHIKgpAAAAAAA7Q1aNEcgbGoc1GcEhY09kcLGnUiRk8+hxPPupoQzb5OgjSxi5P/0hrifCohMoKDeIyRGR/X+rWQtK9Jr0WCXVOWbF/EUmeKTyRSXLAHMq1RZ36AwijvtRoo58RoKGTaZzD2HUujw6ZRw9p0Uc9zlUn91RiqVbVigVeZCfUUJVe5aI3E/mIaGeirb9IdMAwAAAAAAcCTi49qpW48A6AAIVufvgjFWDgAAAABARwUCyBEGiwhs8RE24lhKOPt2SjjrdonnETJkMtXXVFB1+nYq+O0DKt/4h5Tj2B/sxqomazfV5OxTFdTrNTko/es3ETN8/AMoeOBEsmTvpaI/P6eq3ZqrqshJZ1D3Sx6m5BteoW4XPiBB1NlqhIWTvO9fJWt5sZTT6m5QH/VqPzXT6LL1v9sbyvWVZVTB1iWCKsflVbKVBQAAAAAAAAAAAAAAAAAOFRBAjiDqayqpbP0CKl7ylVMqWvwlFS36XISP3G9epJLl3xGJqNBAtUVZUqZk1Y9UW5ChVeRCTfo2qaN42TdkyUuTOCDsvir/5zep8PdPqGT1T1S+bZm4xirbuJCKl86hwgUfUt73L6vy+/VaiMbtNjkAAP/0SURBVKoP7FDb/lZcbbEYI3lpm6lo6deyD4ULPxarEMaSk6bq+YbKtyym+qpSyQMAAAAAAAAAAAAAAAAADhUQQI4gWAApWfE95c193Smxu6uC+e/LspqsXaqkZlHRYK0TIYPLsHDCbrA8weUK5r2j6nlTLEe0zAaxGilaNJvy576hkmF7P78pYgm72jLCYgfvR+manyU2CMN+YgvmvSvr8To2eD8Lfn2XStfOI6suigAAAAAAAAAAAAAAAAAAhwoIIF2eBrHmqC3IJEvOPrKWFthjegAAAAAAAAAAAAAAAAAAHRUIIAAAAAAAAAAAAAAAAAAA6HRAAAEAAAAAAAAAAAAAAAAAQKcDAggAAAAAAAAAAAAAAAAAADod7S6ANFgd8SR8zcHkGxSmzwEAfAODyS8oVJ9T35f6en0KAAAAAAAAAAAAAAAAwMHQ7gKItaZKnyIKHjCOIo8+i/yCw/UcALouPiYzhY2eSSHDpug5RPWWaoggAAAAAAAAAAAAAAAA0Ab48J+SrWsmUYPPcslpY/zDIym4R199TtHQoP6jgxcAxsdHfQV9HDpkdW4G1RbmtYsIor52F0YOHztbnz0oijevqVf7Ls+P9iB86Gj1V6t+7+I9NPeO72UagK5OTP9YuujTS/U5oqqMfVRbUqjPtT0+5HNj+LAxr+uzB0XJlrW16sNfm2t7woeo54b+WNqVX0W3fLdDpgHo6oQF+tEXl6boc6qtkZ1OFtXWaHMaGhZEpIybqc+1Caq9UaWaG2Z9ts0I7T+MfE2B+hzRzvvUbqt3FAAAUf/H55GPn/Zzba0sp4p97fd72tDQkBqZMm6wPntQFG9eu001A9qkLk+E9B1MfuZgfY7oqFvGUp21Tp8DoGuz+KUVZDYFyXS9pYbKd22R6XaiJGLY2Eh9+qAo2bJmlXqBGK/PthnmxB5kio7X54hOf+BEyirM0ucAAMyC5xZReHCETHMfaNn29TLd1oQ3BAb6pKRY2t0CpK6shGpLivQ5hWqV+Pj6ISEhqaT+6F8M9V2pKKO60mJYgAAAAAAAAAAAAAAAAEAb0O4CCI+mkpFmxQXUwCMkMLoKAAdsEWW1ilBYnXNARksAAAAAAAAAAAAAAAAAOHjaXwBRsPBRk32AqrL2U21pEVmrKslaXeWU6msaS9XtkyyuqabtUq2nZGnDVOue6hpPDa1Kdc1P6jq3PFmbTvUtTfVtkxo8JXbh1nhSf5qd6i0WshTmikhYr74HAAAAAAAAAAAAAAAAANqGQyKAiBdxf3/y8fEl7ry3VleStarCJXGet+Ra1pb05Vyfx6QLLDVekm25pGqXeZU8raMnj4KKPdV4SYYyrRVePAorenIqa3FPbiKKLdVqqc5TUsvdkqdyrRBMbMmjMNJYsjaS6h3THsURRyJJ9Z5Tg4c8Y+LlbkkTNTyJIk7J/k99M/z8xJesX0io3dcuAAAAAAAAAADQGYmPjKdjRs6g0446o9E0Y/RMio2I09dyMHbAODpl0mlSJjmup57rwE+9V4/oO5JOVcuH9hpGAf4mfYkDX19fmjZ8Os0adyL1Tuyj5wIAAOistHsQdMYvOFQCAPmjkxcAj7AQxQFJa4vzRbxpDxoQBB2ADg+CoHsHQdAB8AyCoLuDIOgAeAdB0D2DIOhtx+RhU+imM26l3ol99RzPZBQcoOe++Det3LZCz1HP76BQeu76lyilz3Dy9fGj2X98Si9/86IMNLQRbA6hv591mwggXyz8jN7/9V0qqSjRl2qYAgLp3Tvep5iIOPrfL2/Tl3+2yWtylwVB0J1BEHQAmqbTBUH3US8XgfFJFBAeCfEDAC/4BpjIFBNPfsFh9g48AAAAAAAAAACgM+Hv5y8CBH+u2r6S5q+d5zEt2bSI8oqdBftR/UZTr4TeFBhgpgD/ADp+7AkUYg7Vl2r4+viK1YeJk3rP9jRuj3O4wz5QlQnwc7cQAQAA0LmQX4L2tAAJTOhBgTEO5bO4vFiU/BpLtcyzTi9qva7Yy19xE6Rhcxmkz2gf+ry9rDFf+y9z2n99zj6tzct68qHPKxxl1ZQhn7N5mSzXp4358teexZn2Eno9+rz+x1hWlujztmWSJ7P6cm2S/9rX1UrxvD3DPq0Vta2pkGkuKzP25dqcNq3nap/afw37uvYc+7SjrPMy21JtXW3atrqjHi1PSqiJepW0hom+hpq3l9TXcV1Xg6dtZZ3z5a8sM+Qby+rzjrLalK2EVlbP5Fn+Z6+IZMQPjzrR0MvKpDZl32/bX8M8LwvwC6AJgyfR8eNOoOBAbTQRx8jhkZnsGqytgQUIAB0fWIB4BxYgAHgGFiDuwAIEAO/AAsQzsABpO6aPOIZuOes2cW91/7t30+6s3foSZ6zq/BZXlFBtnUXmVbuU7rvkQTppwqkUGKA9w/m9+v737hHBxEZoUBjdfu5d4iLriz8+o7d/ekP6oYzw+h/fO5uiw6Lp3Z/fpk9//0hfAloDLECcgQUIAE1zqC1A2l0ACR2QIqPbma1pW+iDee+pH7hdZOX4C0bs7xz2bmQP6MvcCmgZnrMduW7LOUfP9LjMgMzZs1q4zI4+5/xhQMux57tPuK/j4WXNW45zUedS7oscOc4lGZWjZ3pcZqCxbTKS4+WF05GrTxmKuS0zorIaW67l6Pkui52W2XAq6ljGjS2bBiC5jR6HYZk+yeuyz9Ibz7iFjh11nORxHJWKvaniEqutgQACQMcHAoh3IIAA4BkIIO5AAAHAOxBAPAMBpO2wCSBRodF0w3+uoR0HUvUljdMrvjc9fvW/aVDyYJqz5Cs6YdxJ4hJr5bbldPMrf9NLQQA5HEAAcQYCCABN0+lcYPn6B+hTRLszd9HizX9SWs4+OpCX7pzybekAZXhNGZTJqcA1ZUrKck2FnLLsKdstZVN2kZZy3FKOU8rlVGxLuU4pj1OJLeU5pXynlK+lUi0VuKUCSYW2VGZLhfZU5JrKi9xSsVsqllRSYUwlTqnUmCo5ldpTmVsqo7IqLZW7pXKnVFFtTBVuqZJTTaXHVGVPVVqyOFK1PVW7p9pqqrGnGrdkkWTRUp1z4tEltXW1zsmqpTpJdfbEIp59Wp/3lOol1TtSg5Z42f68NErP3a9/Q9RPL39f2k9XAAAAAAAAAAAAOhzjB0+guMh4eTf/dsnXtGLrMnmvHj1gLHWPSdJLAQAAAO60uwBi7MzljmLuUAYAaLAgwkIIAAAAAAAAAADQVQgLDqMHL3uE3rztXbf02t/footmOKyeOWbImAHjKDI0ktbvXCcDXH9dN0/epznWx8wxx+slAQAAAHfaXwABAAAAAAAAAAAAAECHPSoP6jGYRvUf45ZG9xtN/bsP0EsSDek5hHrG9yI/Xz/6Y8PvxN4glm9ZQmVVpbJ81riT5RMAAADwBAQQAAAAAAAAAAAAAHDI4Jian/7+Mb309fPuac4L9OOK7/SSRCP7jqJuMd1kuldib7rw2IvpgukXUVhQuOQlx/WgwT2HyrQTTXiX5uhPjUWhBQAA0DmAAAIAAAAAAAAAAAAADhkcW/TnlT/SZ79/4pY4ePlfu9ZJucjQKBE3bMFyzz/mIrrpjL/TTWf+nfz1gP0B/iaakjJVpm1xPZnY8DgK8HPEpbXB1ifR4TFkra+TOKEAAAA6NxBAjiBCzCEUERLplsKCwyk4MFj9qLv/cBthc9DQoFBZJ1ytwz/qnvBR/9hPZmx4LKX0Hk7HjT5eNRam0YCkAdKocN0Oz0eERDjtkzGFBYVRUGCQ0/Z8fXxln3k5++vkbQIANHz9fMnX35d8/DrX94KfAXxccmy+R/axOe2rl2clAAAAAAAAoP3QrC88JQeDk4dQn8S+EvB8Teoq+nX1L/Trmp8lzVv9E+UU5YgQMmnI0WQ2mclSaxEXWWxh0j9pAAWbQ/SaHPSITZY+ExZKKqsr9FwAAACdFen1Kdm6ZhI1+CyXnDYmfOgYfYromyVf05OfPqrPASMsMjx+1dN01LCj9Rwd9aOdX1pAadl7ac3O1bTwr98osyBTX+jMsN4pdPu5d9OAHgOpqKyQbnjpWspSZY0mnSxExEbG0elHnUlnTjmHEqMS9SUa+9R2vl/+LX2/7BsqqSiRjkEWRx696kkRWFzhoGPZhZm0O3M3zVnyFW3as4EsdRZKiEqgv512s4gr//nmBZq74nvVCKnW1wJGbjz9FrrqxGv0OaLyXVuo3tL2o1BUe/HCyOFjZ+uzB0Xx5jX16t5ot17j8KGj1V+t+r2L99DcO76X6SZRqwRFBlF49wiqraqlsuwyqq206Asd+Ab4UtyAOPlmVBVUUlVJFYUlhpMpxKQV8EJDfQOVZpaQpdxCIXEhFBwTQuW55VRZUCHLGsPf7E+hcaEUFB1M4UkR5B/oT5YKi9rHUqpVn6VZnvfVCIsKMf1iyc/k/l000mCtp6L9xVIfb8scYZZtFKUV6SXc4fMWGh+qzk3jddeU1VB5ThnV1dTpOaTOQzCFxIbKJ597PhfV6pyWZJRQWVYpVZeq+1k9yyJ7RpIpNLBZggOf13p1HCGxIeTnaZ9UfdZaq+xPVXEV1VU79ieiRyQFhgeq61RDxenFqqyWz9vlfD7OYFVvZHKk5JdklFJVYaXsM98z9mupdtMcwfdTONWoYyjPLSOrxaotMxDVO5pMwQHqPqqmUnXMAUEB6n4Ko4Dgpu8nPkc1pc1/Nsb0j6WLPnUEhKzK2Ee1JYX6XNujfjNuDB825nV99qAo2bKWh+Jpw/TagfAh6rmh31u78qvolu92yDQAXZ2wQD/64tIUfY6oOjudLIV5+lwb0tCwICJl3Ex9rk1Q7Y0q9ew267NtRmj/YeRrCtTniHbep3Zb/a4AAIj6Pz6PfPRR9dbKcqrY136/pw0NDamRKeMG67MHRfHmtdtUM6BN6vJESN/B5GcO1ueIjrplLNVZHe1P0HymjziGbjnrNooJj6U73riVdmXs1Jc4w4KHtb6eLp5xKV2t3pczCjLpvnfvcit/0bGX0O3n3U05Rdn0xCeP0vKtS+n86RfSNSdfTzyQ87kvnqbf1s2nkkrVTlf3Nuf9n1p29pRzaceBVHrq08do875Nem2gNSx+aQWZTUEyzX0Z3KfRjpREDBurvcgdJCVb1qxSLxDj9dk2w5zYg0zR8foc0ekPnCiB+wEADhY8t8hu2degnvVl29fLdFsT3hAY6JOSYpGeAggghx+2yHjpxldp3KAJlFecq37cMyTfrF7O+IZIiEoUAWLRxj/ojR9fc/vR9/X1pctmXkmXHX+l/KAz//7sCfpu2RynhllQYDCdO+18uvbkv1GttZZ2Z+6iwrIC2X5SbDL1TugtnYQfzn+fXv32JZk+dtRMevra56iiupwO5B2gyppKqYv7mYIDQygxupuMnsgvyaN/vX8/rU5dSd1jkujWs2/TBJA5L9CcxV/a1wPOQABxp7UCiI+fL/U7ph8d969Z0vG+5KVFtH9Fmr7UQcKwRDrrv+eQ1VpPf320lvYt3UtT/j6NEkdofmW9wZ3ffzz9O6WvTKNxV02glHNG0Jr/raaNX6yXznZvBIYGUt8Z/Wno6cModkCcdJDb4E58FhS2z91GO35NpRLusPcCiwfnv38hhSaE6Tmeqauupbl3/UBZ6zPpuIdmqXPSn7I3ZtEPt33r6Nx3YYjat/H/N5GCox0vdp5IX7Wflr+2lAr3FMj5jhsUR8POGk59pvWl4CjDumozFfnllPrLdtr6wxYqSSumE58+hXpO7NUs65B1H6wWYWP0JWNFrHBDHQcLDvk782jPwl1yn1SreWbWEydR76P70IHV6fTLfXOpvq5enmXhPSJkXwfMHCCCDVt/2KgurabcrTlyLXk9Fnh4+YBZA+mYfx5HexftoZVvLKOSAyX6Gg7OVPdSQkoi7Zy/g35/bD4lDE2go2+dKvdZY7Bos/CpBbT7d88vfZ6AAOIdCCAAeAYCiDsQQADwDgQQz0AAaTtsAkhyfE+at/pn6Y/wRHlVOaXn7qcTJ5wsgzI/+/1j+t8v71BRufOgLu4rmf3gHOkv+WrRbHr12/9Qv+796YbTbqaJQyZRlaWa5q74Qfo+QoNCKKX3CDpuzPHi+urbpV/T69+/ir6KgwQCiDMQQABomkMtgMAF1hEGN6KWbllC//7scXr68yfo2S+eple+fYl+WTVXzDinjzxWOsxZsDDCvi3ZAoSFCBvcUDD5O17umOiwaJo6fDqZAkwipjwz+0l6+IMH6NGP/kUvff0cbdu/VcpdcMxFqnHg3Mm6L3ufNDh437T0BD3/5dOSV6UaDDHhMXTCuJP00gAcetjyoSynjKqKqiiyZxTFDIglf4PYYGPQSYPJ3xxAvr4+lLMlWzq6uZy/yV+sJDL/yvCc1meIpQB34PsF+osVh7/Zr9EOfbb8GHzqEBEXEod3E8uGXb/toM1fb6TUn7eL4MFWE+OvmUiTb54i1gveYJdZbFXA2y3PK/e8jyplbcgUKxXGxMelyptCG7dG4DIBal/5HGRvzvZYL6eCXfkisDCJKYk0+dapNOTUoWRS+5W2bB9tUse1/tN1tG/pHjmnI84fRSNVYouZ/B15IqDYEp973h5btJQcKHZaVnygRLsuvE9q3w6sSZf6bSlTHSOLR32m9FXnbhJ1H93Dfh3kmNV6Rose3v7E646SfWFBKmtjJm39bjNt+WYT7Vu8RwSSnpN60fR7ZtCwc4bra5HaNz4vAZLYdZkneDtyjnWLD19/PxG55H7aW+jxPEraoO6nIrxsAQAAAACArgNbdbAnCXabfdKEU+iS4y73mM6Zeh5NG3EM9e8+gMoqS2n97r+oVH26wpYf63auEfdXLHxwzJCdGTvo098/ojU71pC/rx9dOONieuDSh+gf59xJM8fOorKqUpq/dh59vvBTiB8AANAFgAByhGGtt1J+aR7tydotIxTYpdSCdfPp9R9eo+Vbl8nyiUOOohF9R+lraAzuOYT6dutHVTVVEiyMP4f2HCY+L40D9QMDAikxOlGWr1fleBvsmqq4vFhMRdlSo6A0X8QWmyWJjfLqMkrLTZN9s+3fup1rafYfn9KB/AOqhA/1TOilFQbgMFGeU05ZGzKk85wFB3ahZISFALZWYAMTdj/Enf026ix10im+5D+LPCa2fMjZmqOXbh4RyZE06uIx4naJLQtWvL6Ulr68mJa9uoSWvbKYFr/4J+35c7d03vc9tj8NP2+kvmbjsNUD1+NpP7luFhRag6XSQqveWu6xXk4sGFTkVch5HH7OCEpM6SbWEmveWyX7s1xtm8/TsleX0s5fd5Cfvx/1U8cVOzBOzi0f89L/aGnt+6t55B81WBtox7xUez4nFjlqDW6tVr+9Uuq3J7Uvq99ZSWwBwi6qEoYlkCnEWfA1MuikITRg5kBxmbX5601iHSTXQCWub+Wby8QSJyw+jMZfNVEsLQ4WPi+b1fnydB45rVDnKS81Vy8NAAAAAABA52dX5k569+e36JnZTzWaXvvuFZq78gdV9m1xY7VxzwbpD/HE/+a9K+uw1xFLbY28Y6zdsYbe+OFVeu7Lp+mduW/S98u+pa8XfyEWIlwf70OG9GMAAADo7EAA6SDkFufQF39+LhYibP0xZsA4fQm7yTLT0F7DqFtMd9q6fwt9vegLKq0sESuPWeNOlJEVNrjBUFFdQYFq2ZTh02hqynQZIWETSf7c9Ac98uGD4srKmymqKyyqBOnmjuy+C4DDSVVxJWVtzBL3QuyCKMzFXVTSmB7i/ojZ88dup7gb9bX1VJZZSoW7CzynPQVNxukwwhYb/Y8bIPFF2NJj85yNtHfxXokzwfE/KvIrKH3lflr+36V211d9p/dr0sUVw3UU7M73uJ9F+4qcYmK0BHbzxVYLnurlxNtlywsWl/j8svXGrt92iuUHnx8+Ll7OdbD7q9zUXDKFBYoFBruoKt5frFKRltI183V+QWHxwZ6vksTFMLgjKc0ulfgatlSg9mX/in2UtUkzJQ6ODqGAYHdrHyZQbT/l7OGyncy/DtCG2X9R3vZc2R8WRNjqZ+t3W2jDF+sl7gjHTGF3ZQeLtc4q++rpPEpS56i2UrOmAQAAAAAAoCuQXZhF89b8TF/++Xmj6ccV39GyLUvETdVPq34Ul9ve4IGjvM7C9QuorKpM8jiGyNa0LfTD8u/oo98+oDd//C+9PfdN+vT3j+nnVXMhfgAAQBcCAkgHYtPeDeKnkumZ0FM+GY63wQIICyMrty6jVdtXSDBzFjtmjJ4pcTpscGDzDbv+In+/AJo05Gi6/by76IUbXqaHr3icLpt5BfXv3p9Wp64SaxC2EjHCQcrG9B9DRw09WtL0EcdK7IrHrnqSEqITpYHB2wbgcMIiRuHufCpKK6SQmBCJUWHsGB9w/CCxtuCO7h3ztuu57QMLiz3GJkvcDbY0SV+VrvbPfdRScVqRWFZw3AxzuFmsRo50ovvGiLDBYge787KUOcdAYbEhb3sOLXjsV/rupjm0b8leicXRlrB7qqAIzTU8u5Kqq/IsJvC+sgjFQc45lkdFQYW+xAFba7AIwkHpmW4jussnAAAAAAAAoGPDLrt5UCl7u6ita/6ANgAAAJ0DCCAdCEutRQQMJio0Wj6ZXgm9aXDyELG+4BgexRXFtGzrUhFLYsNj6ehhk/WSJJYhXy3+kn5a+aNYkyTF9qDhfUbQzDGz6MoTr6FHrniCXrn5dXGz5Uqv+N70fydfTw9c+rCkey66X4KuTxoymQL8AmR0xm/r5uulATh8FO0vprwdeSJ0dB/Tg4IiNAslc6SZeozTYkVwDAbXgNYslHCsjpOfPc1jmnDtJL1k82ABJDwpQqwxSjNLGg2UnqH2h2GrkbB4zUKlMUZeOJpOecbzfnKME2/WEE0RGB5IMx8+wWO9Mx86gZInauIru/TiuBccE6U8t0wED1f4uNnSgWOSsNssbwHYm0OvSb3EdZmk6f1o9KVj6dh7Z1DPo3rLeS3cW0A1Xs5vZK8ocXlmqawVaw8WmjzBVidsWcLLw7qHy7U4GDgmyMTrj/J4LjnxvQYAAAAAAAAAAAAA2g8IIB2MAH+tU7NcN+sMCwqjYb1SxI1VgL+JJqdMpfOmXUDdoruRr4+PdMCeMul0u4srDjbG8Ts4ePm1z19Jj3/yiJiE5hRmU6g5hBKiEmnMwHH00GWPUZ9ufWUdG76+vrK+pa5WEkfpDzYFk7+fvywf1W80xUfGyTQAh5PqoirKT82l6tJq6jaqOwXFBEsHeM9JvckUqsWJ2D53q1uHPAsj8UMSqPfkPh5T0rhkvWTz4PqCo4PFuoDdLTVGVQEH32uQ72qAIXi3NyJ6RFAvD/vIKaZ/nATgbg0c6Dt5Qk+P9fY8upc9SDsHEuc4K5WFlRLDo72ZescxdNy/ZmnpweMlaHzyhF4SgHzXgp0SM8SbwMJiDcPWN1XFzpZtrtiCkrO4wxYmBwNf/4Sh3u+n7mN76CUBAAAAAAAAAAAAQHsAAaQD0b/7AHtgcpv/y5iIWBo9YKx0mvKyc6edT7eefTudPfU8CjRprmHGD5ogwgYTYg6lIT2HUGhwGO3N3kNzV3xPz8x+ki7790V0zfNXiusrrisuMo6mj5gh69jgoOn3vH0HXfbUBZIuePxsOuW+4+mj394X91fB5hAaNwgjmsHhR9wvpeZJXA1zqJm6De9GAeYA6ndMP+m0Z4uB3Qt366Ud8HrsFmvFG0s9po2f/6WXbB5cX21VrXSEczDwxgiKDlZ/faQTv7qJTnpGAqq/scxtHzlxUHUOZt4aePtrP1jtsd7Vb6+grPWapUp1aY24tPIL9Bdxqb3hWB3swkpL1fKc4mvJcDySxoKW29xz8XXwD2z8OrBgxXBsDmsL46i4WsHw/Paft3k8l5w2zV6vlwQAAAAAAAAAAAAA7QEEkA7E8eNOEFdTzOodq6QDkON/DOk5lMqrymnzvk20evsqWpu6mtaoz017NkocELbQOGH8SdrnuBPp7dvfp1vO/AclRCWIG6xqSzVVVGvrv/Dls5LHcDwQI3X1dVRZUynbsqWCsgJ6Z+6bVGOpkf3pFd9LLw3A4SV/Z57E1mhQ/9hSILxHBCWO6CYWDrsW7hJhwhXu9GZrgvWf/OUxsbDQErg/vDSrlAKCAjQrlEaIHxovn2xlVZ5bLtONsXfxHlr/6TqP+5mzKUuCmbcGFhc2fbXRY72bv9lEhXsKpVyF2kd2ccXuunwDPIsKHM+E3YZd8sXlNOriMWI10lrmXP8lfXbRx3r6iN476W367ZF54rYqsmeUuBrjZ5Anig9oAebZoiNYD4DvCb43ovvFiqBTmlUi18IWTJ5dgwUEe7bMCYnT6nQNaF5bUUs75+/weC458TUEAAAAAAAAAAAAAO0HBJAOwjEjZ9CZk88WEYOFh+VblpLZZKaJQyaJW6xVqSvpoQ/up9tev8Webn3lBnvMkFMmniadeYVlhVK+T2Jf6hHn7M6HRytzUDDbKOayKi0YcFOwKJJTlC3TNqsTAA433Bmduz1HrCm6j0migbMGUUCQ1oGd+vN2TZ1wRWWxBQQHSPeUvLlY8oraRmlGCfmZ/Ch+UBxF9Y7SF7iTcs4I6Xhnq4oStU5TNLqfno6tBTR4qFPqtTbY6y7PKxPXXuxSrO+0vnZrDCMsOrGbrqje0eQX4KeeQa3fLw62zqKOLdVWWiSOS+aGTNk2B7z3N3t2WcVCGMPWHRxLxGixwsLJjAeOF3Fs8KlDKSwhTPKz1mfK8fJ2+JjDuoVTUKQWS8ZISHwoBUWpfHVoLMYYYfGN6/B0Ljm1+H4CAAAAAAAAAAAAAC0CAsgRBlt49O3WnyYPm0ZTUqbRSRNOoXsuvJ8eueJxig6LEeuM/37/igQ4Dw4MkXK1dbWUmr6dMvMzxBWVLVXUVEhgcp5mwYMDpWfkHxD3Wf2TBtB1p95IRw+bQuHB4RRiDpFg6M/f8DKZ/E1iObJ13xZ9r5qmsrqCfNS/yBDvo7ABONRkrs+ksuwyscAYe8V4iRdRnF5sd+Pkhrp1OfA1WwJ4S673N8/7elmHO7h3/LJdPhOGJVK/GQMoMCxQXDHJttg1VoCf7FtM31jpRN85P5Uq8yv02r3D63rapi0ZO/kZbT89l3U6Jt4vD2Vsybbv7GKM42WwOMABySN7RmoiiKqL6+Nz3WNcMsUOjJXg5ByknMWEtqS2uo4q9HPlG6D2Te2fJzjY/YG16SKQ9Dq6t1gE8b7yfo65fBwNPGEQnfnqOTTjvpmSz1Ywaz9cLeuy662KvHIKiQuh6H4xclxyjvh8qm0OPmmITPN5KNhTIOvY4GdiY+eSk9O5BwAAAAAAAAAAAABtCgSQI4j6hgby8/Oj40bPpJdueoVevPEVevTKJ+msKeeQj68v5Rbn0Me/fUBzFn8pnWaDew6hXgm9KD1vP23fv0VEC1d+Wf0TWa1a/okTTqYDeen0/rz3qLC0kFJ6D6f/3PQaLXhuMS14djG9d9dHNLLfKCqrKqMfV3xHc1f+IOuR2i/5J4OVPY9YZksT3qf+SYMoMbqb5NlGits+ATjUFOzKp8I9BWI9YGPbD5u9jrxnoaT31L6Ucs5wj2nYWSkU0z9GL63B8SeGnpHisXx03xjKWHuA9i/fR/7mABp35XgJ5t332P4SHLvPtH50zL3H0cTrj5K6SjKKad2Ha2W6KXpO7EUpZ4/wuF3eT7FkMPSth3UPV+Xdyw49M4UiemqBzRkWaIacNtStnC31PaYfBUcFS3yVjV9uELEmvFsEnfXfc2nE+aMoaXQS9RifLMfE7q+onmjnrzsoLzVX30LbwZYq1hrNRZU5IkgCl3tj5ZvLRdjgWCHH3juDxl89USyDOFg+x4QR6xH9fHGAfEuZJtawgJaxLkMsOfj6jblsHHUb2Z2SJ/Wio26cTBOumySiUFlWKaWp62zEP9if+k73fj/xuY/qG62XBgAAAAAAAAAAAABtjXT3lGxdM4kafJZLThsTPnSMPkX0zZKv6clPH9XngBF2bXX58VfRsN4peo4Gd9OydUV2UTat3LqM/tq9TlxZsdgwfcQxdNpRZ1Jq+jb6evGXVFDqPPqYCfA30UOXPUJBgcG0PX07vT33dQoNCqXJKdPomBHHUlxkvFoWJFYiHMeDY3qs3r5SgqNXWapkBDPv0+WzrhIrkx9Vvs3dlZGLjr2Exg2aIO6wZi/8lA7kp9MpE0+nMQPGynVftX0FWeradvR3Z+HG02+hq068Rp8jKt+1herVtWhr1CW+MHL42Nn67EFRvHlNvboH223oevjQ0eqvVj3HSZh7x/cy3Rp4dP/Rt0yl0PhQGc3/xZWfSee9kfghCTT1zmMkWHpjsHuq1e+tpM1fbZTO/eHnjdSXeGbV2yto9bsrKX5oglh5dB+dROYws5MwwQIhd8Bnrs9Q5VdS3nbvQkFguJku+uxSCtVjTnhFPTh+uX8u7fljNx3/6InU75j+Hl1UMbz9hU/8JsHMx//fRHsQcG/w/i1+8U9xP8XWK+OvmSiCTlTPKM06RIfrZcFh/4o0Wv/JOo8CCLuVumzOlSJILXjkV9rxa6q+RIOFGBYZgqKCJeYHW5wYYWuMMZeNpXFXT5T6Fz61gHK35tApz51GvY7uI1YfP972nVw3jlMy7IwUGnb2cIrqFSX7boTLWC11EueDrYSWvryY9nLMF3VIiSnd5Nx0H5VE/kH+TlYbHCOkKK2QFr+gnROGRbGpd0ynhKGJMu8NduW18q3ltO7DNXpO07CAc9Gnl+pzRFUZ+6i2RIvL0h6o34Abw4eNeV2fPShKtqzlICneVaqDJHyIem7o12ZXfhXd8t0OmQagqxMW6EdfXOpoX1Znp5OlME+fa0MaGhZEpIybqc+1Caq9UaWeuW3uXzW0/zDyNTniUu28T+02BuwAIPR/fB75qHdTxlpZThX72u/3VLUXUyNTxg3WZw+K4s1rt6lmQJvU5YmQvoPJz+xoJx91y1h77EwAujqLX1pBZpPmLpj7MrhPox0piRg21jGC7yAo2bJmlXqBGK/PthnmxB5kitZifDKnP3AiZRVm6XMAAGbBc4soPDhCphvq66ls+3qZbmvCGwIDfVJSLNJTAAGkaxIcGEwx4bEUERJJ9Q1WKq0so7ziHHGvBQ4dEEDcaUsBJCQ2RGI7cIyIspwy2jh7vZNFCMPiCLunikjSHr7eYPExbek+ytqYSb2O6k1JY3roSzzD+56+ar8cCsea6DO1r1iFsMjA1gosfFQWVErMj9RftlFVYZW+pmc4lggLKRxcvDFYfNj2wxYq2F1AA08cTHGD4snXIE4Y4bgcO39NFfGi9+Q+mounRijLLqXdC3dTaaYWp4SFhB4TelLPiT3luExhZqpX57eysFIC0e9dtIfK1Xn3BMcPmXDNRJnePneblDfCwlSfaX3FOoPFJNcg4yzq8DXg88rXdOv3W6hoX6EIJzH946hob6HKc1j88L6yONFrcm+55mw1wteG62ULDhZseqrr2m1ENwl4//M9P8p6fKvHDYkXqxu+jsExwVJnVVGVHFva8jTK2exo0IYlhlO/Y/tTePdwPcczHAeE7xG2EmouEEC8AwEEAM9AAHEHAggA3oEA4hkIIAB4BwKIMxBAAGgaCCAAdDEggLjTlgLIkUZAcIBYNASY/cUihYUCtj7o6HA8C3OEWaxUWIyoUsdVW+UsWBwp8L6yqy9zVJCIG5YKi+wv7zfHamGBZP+yNMo2iBo2WCBioYdFJhavDvUxQgDxDgQQADwDAcQdCCAAeAcCiGcggADgHQggzkAAAaBpDrUAghggAABwCGFrg9KMErHOKM8t7xTiB8PWDCzmsAUGH9+RKn4wvK9VxVViIcIxYtiKw2YVlLMlm9Z9sMaj+MGwWMIusjiw+pF8jAAAAAAAAAAAAAAAQdABAAAAJ+r0wOoAdETYBiY80I+SIwKpd5SZooL8yYsHPCf8VaHEMBP1jAykuNAA8mulkR+vFam22S8miPpFB8l0c7bPxIYEyPZ5P3h/DhW8JbaS4PM1IDaI4tV+HMrtAwAAAAAAcLD4+vhRUmwP6tetP/Xt1o9CzCH6ksYJDAikft37U++E3hQZ0ibGNYcNP18/SoxKpMHJQ6h3Yh8KNYeK14fG4HU4PnL/pAGUHNeTgtV5a0eHJ0cEfHx8rft170c91D0TpFtwdWbkisIFFgCHD7jAcqczu8AC4GCACyzvdBYXWEEBvvTQzD6qIa5neKHCYqUnf08ji1Vz2+Orjn1ofDCdMSyWuocHkslfq6CuvoGySmvomy15tCW7gvSQOHYSQk10/MBoSkkM0cUSH1WmQerPLKmhOZvzaU8T8YlsjE4KozOGxlJCmIkC/NS1UNuq4Vg3av1fUgtpe26l7I+RqKAAOm9EHPWNMVOkOUAdt7b90mor7ciroJ+3F1BGqYWrsnPT0UnUO9JMazPL6fP1OdQn2kznDY8X4WZVehn9uqOQSqqdhczuap/+MTWZilT+68szqLhKW94nOohOHRJDA2OD5dzzLVSnzmm5Ov7Fe4tpnqqrqrZjW+rBBZY7cIEFgHfgAsszcIEFgHfgAsuZ1rrAmpIyjc6cfDaFhzQem3TT3o309aLZlFmQKfPR4TF0+cwraXjfkRQWHKba89p7QHlVOS3fulT6YnOLcyTPyMwxs+jY0cdRz7heFBQYrNrb9WSptVBecS4t+Gs+LVz/u6rDEc/z1KPOoFMmniaCgZH6hnoqqyilbfu30Lw1v6j9yuDnO/mr35J/X/uc3c2REV5eVF5IuzN20fy182h/XprEXGXOmnIOnTj+FOmkb4zvl32jtvcz1dZpnhmmDZ9OFxx7McVGxKl3kQDZr4rqClqTuoq+Xfo1ZeRnSJ4R3tassSfKOeT95X2orq2mFVuW0ZfqHOeV5Mq+MqdMOo3OOPpsmTbCy6ssVbQ/Zx+tTl2pzvky++8D13n/xf+isJBwtb/f0qKNf9C4QRPo7Cnnyn66wutl5KXTok1/0rItSyg5viedf8xF1L/7AL2Ed0oqSui7pXPUtTTTyeo6ZeZn0nu/vE0Fpfl6CY1TJp1Ox46cQd1jksgUYJJzUlVTKeXnLPmK1u9eZz+nzG3n3ElDeg2jnKJs+vi3Dyg1fbu+RCMxuhvddf4/KTQojB77+CE6oPa/OXS6GCBhg0aqBpT25Vi/ax29+t3LtDVtizqZFskDoKvCPxqsst9w2s00Zfg0yeMvfcWebRBAIIAA4BEIIN7pLAJIhNmfPr14KJ97PcczNXX16l7YQtXqkw97Su8Iunp8d7GicLVeYNGhrMZK/1udSQt2FalGrpYfHxpA10zoTuN6hFOgv4+IHza4CAsBhZUWen9NNv2xp1hb4IXJavtcV5zaPosYRmpVPfuLqum9NVn0V2aZeknQ8ntFmunvU3pQn5ggMvm5bF+VYfFkZ34lvbc6i3bkVan91lZ8+YwB1C8mmJbuK6Enf99HwxND6LapyZQYFkhFVbX0/KJ0Wp9Zbi/PDIkPpudOHUD5FRa69+fdlFlqESuVK8Ym0sjuoeolydfpjPOqFbVWWra3hF5eeoCshro6GhBA3IEAAoB3IIB4BgIIAN6BAOJMawWQ86ZdQNecfD1FhUXrOZ5ZuX0FvTznBdqZsYOG9hpGt5z5DxraO0VG8Ru7aWwd84s2LqS3575J+3PTJJ8FkkuPv4IuPPYSsQII8A+QfBvWeiuVVpTSD8u/pU9//9jegX7zGX+ni4+7TDr1jTSwdFJfTzW1NbR9/zZ66rPHKC1nH5n8A+mXfy+gkKAQt3cbbR2rCC778/bTc188TZv3bpRt337uXXTBMRc3KYC8/+t79O5Pb6ntVtPJE06jf5xzO0WERJCvQaDhc1BtqRbRiDvns/XrEBQYpMrfKSIQW4n4+jqPPmNBYEfGTnrgvXsopzBb9vfGM26lK2Zd5fFYeDssGvB6ny/8lD6c/z/5jTD5m+jT+7+k8OBweuenN+mLPz9X+3oK/e20m0U4cEXqsdZSfkk+ffb7R3I+/37OHZTSe7hewjtF5UX01o+vi+XPlSf8n1yD+9X+syDF8DFef+qNdM7U86WM8Trydnl/uY73571D3y37Rq4N8/bt79PIfqPk+n6z5Ct67btX5JzbGJg8mF69+XWKCI2ka567Qs51c+h0AkhQz/4UEBou03wyq9WXjz/55ALQpVEPc3/1YDarBy+r04y1qoIq0/dQg0FtbSsggADQ8YEA4p3OIoBEmv3ps0uGUXVtPS1LKxHrCU9UquVsnWCtbxAh45UzBlKYWje/3CLWFiv2l8qyCT3D6Jzh8SKslNbU0d1zd1FaUQ2Z/X3FIoKFC9Yr/soopwW7CulASQ1FBwfQcf2i6Ci1jMUUtoBgoWHNAccIMCMsXrxw2gDqGx1EFZY6+t/qbNqQVU7mAF86qlc4nT40jkJMflL/R+uyKa+8lhLUPj8yqy8lRwaK8LGroIq+2phLWaUWEXGOGxBF43uEiZiyt7CaHluwj3LKtEb4q2cOFPGCBZDHVf6IxFC6fVqyWJ5w63KVOvZXlx2g/ArHb+nQhBB6/tT+lKfy7v1pF2WX1dJFo+Pp/BHxIhB9szmfluwtJjaoYWuUK8d2k/pKq+vohcXptFLV2VGBAOIOBBAAvAMBxDMQQADwDgQQZ1orgJw//SIRQLgT/92f35bOdE+k5+2ndTvXiEDwxNVP09iB46Uze9nWJfTlH7Npd9Yuig6LUfVdSCdOOJlqa2vFEuDzhZ9QparzillX06UzL6fI0Ciqq6ujzxZ+TCu2LaOK6nIa2Xc0nTH5bHGhxR3e7/78Fn355+diTXLrWbfRRTMulW09+tG/ZF/Y7VZsRAxNHHK0dNJzJzt39H/2+8dUq56Rvz69UDrbV21fQb+s/knW4bfM8JBwGqf2e3T/sSJG/Ljie3rxq+fE4uTO8+4RqweL2v6bP3p/FV2rzkFq+jYRcL579GeKDo+m9Nx0eu27l2h35i5KiEqkc6ddQEcNmyz7/Pbc1+mTBR+JIHLTGbeKmMN9cbsyd9L7896lnQd2UGRYJJ2nzhtb4wT6B9JPq36kpz9/Qta5+cx/iADClhDafmltR7PJTH0S+9HxY09Q5zRSyp7z8OlidcMCyOwH54h1xDs/vUGz//hMrGj+dtpNIoC8+u1/qLCsQOphK5zeCX3opImnUEhgiLrGa+VcBqvfnvhIx/106qQzaEjPoXKun5n9pL1/vbKmSkSkGaNm0pUnXk1pOWl037t3ieUL8/ez71Dn43zZ38LSAvp4wYe0ac8GOX/TRxxLJ4w/Se6JKlUPe29iyxwWpN6980Ma0Xek1LEvey+9/M2LtHjTnzLPsLuxV255Q479/567nDaqOptDpwuCbsnPtl8MvuH4ovMJZUUTCalLJ/U9CAsOt4sf/D2xFBVQg1ULxgwAAKDrUllrpT/3FNE3W/I9Jpv4wVw0KoHCzf6UV26hd1Zl0Rcbc0U42V9cLS6s5m4rEIuR8EB/mtY3SuTlHpGBIn4w81IL6cXF6Wp7JSJErE4vpWcX7aeP1mbLNtg11PkjHY1uV3rpsUZYf5q7vZB+3VlImaU14jprzqZ8+m5LnogsSeGBFGrSOtVOGhQjsT5Y/GBhhIWZxXtLaGdBpYg3Ly85QD+nFoiLLxZWJiSHk6kpv2AKPrbxyWE0NilMhBlvcGwSdhXGlh8r9pfJ+dxXVE3p6pwtUufhX7/ukVeaQH9fiQ0CAAAAAADAoaCksoS+XvyFCBOeEnc+l1WW0axxJ9GApIHS18oixf3v3iMiSFZBJm1N2yyd52tSV1OgKVBG8HOHe1xEPJ00/hSKCIkUUeOmV66n1394VcptTdsqFgrc+b1hz3qJDXLapDPcXDVVVVfRT6vm0k8rf6QfV3xHH/z6P3rkwwdp5bbl4ulkcPJg6WQ3wlYBXF5LP9DshZ/Sv96/n5ZuXiTWIyP6jFTbM+mlNXJL8jwevy1t379VOujZCiYiNEKmv1r0OS3c8Dul5abR6tRV9OwXT9GWfZtlvwYlD5Vzxa6fzpt+gYgTaTl76fbXb6EF6+bTPjW9Ydd6evHL52hHeqoITJqFSJi+RxqlFSVyDLbjmbP4K3rx62fpzR9fo7KqMjl2FgyaGjPMQsnC9Qvs9fA1f/Hr5+iRDx6QdeMi4yjEHExL1DliN2a2xF6V2G1VaWUpfbt0jj1/3uqfRBzzBB8zu1eziR+3vnajiFQsVqzdsYb+880L9NKc5ylPnXMWpC4//io3yyCmV0JvOnbUceo+cnffdaTT7gIIj2ivzkoXNQcA4JkG9fCyFGRTXVkxS596LgAAgK6MVf0csADhLTFsyTFzQLS4e0rNqxSrEbZo4KWcuNw3m/Mknge7y2JrEebkQTFi3ZFWpBreu4uooLJW6uAxK1w1u636alOuuKBiBsQGU+9oz0IACyu+rHAo0ourxF2UbF/9YSGHY39sz62QuBy8DbZImNw7UsQFdln15opMsTJxbL9Byv66o0hECX53mNYnUixKGoO3xUIPiyoXjU4QSxZv8Lb53DG55TVq+1b7OePt7y+uoZXqXGaXWchSx7kAAAAAAAAcAlTT01pfJ1ZmnhJ39Pv7+9OkIUfJ4NqC0gL6cP77ImjY4mjwAFt2ffTj8m8lNkSIOVQ6v2eMnkmxkbHSwc7WEBv3rBfXTdyhzutw/dwpzjFASitLJAbFsN4pIhbY4JZ+vdUq+8GJ18nIP0AFuiVDVFgM+fk6G/7zftnK29YpqyyV9didEsc9YddcRmz74y3Z4nlEhUaz5wIpz26+eFs8zctzi3MlLgdbhLB1CedzLJMgU7BMf/TbB5RdyIO+1LuAvg7H/fhu2RzKKeK4KQ3282WD3wyMx8KJzyFbo9jcRvGA5+bgdF7UOeVwESzYMGxVFRIU6nbutOPm9yb1Tmi4Dpw4zxNnTz1PhA2GXYexwGM7h5x4/39eNZfW7lgt+9C/xwCx6LEdN+8D30cMx1phqyPX63Wk0/57q05+bXEBVe7bQZaifDGHEzGELwoSUhdOLHrUq4djbUkRVe7fTTV52dSgHkAAAAAAw65o2QWUp2RrgydFBIqQwS6xluvihysc0PvGb3fQ2R9souf/TJdGe7/YIBEqdhdU0ZYcz+b1XBWLJ/yzpTZBiaHOo7JsZJXVqAa0tt0bjupBF49OEKsN3k8WI9ZlltHtP+yiR3/bJ4ILW4LYxAy2TqmwaC8vrvC+7cyrFFEjMSyAGjHoENhFFos57OaKg7ufnRJnFzlcKaupoxI9EPoZw+Lo8rGJNCwhRKxM/NQ+8/Hy/v5tTipxAHkAAAAAAAAOFSwg+Pl5SL5+0ikdExZDoUGhMv3rml/EKsEV7hD/efVPdPxd0+ma568Uy4HeiX0oMMAswcHZ4oA7wV3hTvS1qatpT+Yeme8W3V0sJ4zwdm2JO8ITIhMkngjDQkhdvXO9tnL2pF50OC5Gj7iesj87DqSSxcUVPIsaHs8BJ0Ocj73Ze6QTn/fxngvvlxgX3aK7SRneDrvxuujxc8VtFx83WzHw/nB8FLa88MQPy78T12XT/nGUxOFwFRacjkUl3tbQ3iPEaoYFos37Nsk7VFO4nkeuh616GHaBxhYlbcGg5EGyDRbJ2FqI99EVFjnmrvhBrIv43PeI76Uv4cFxtbRi6zKxquFYHydOOEXOY0dCXiXbMwaIG/qFbcZ90DZ0vg11Dlp0unBu2wL1e4AYIAB0cBADxDudLQYIN5i5k56Dl3vijRUZtC6jTIKf3zujt1hMPLFgH23KrtBLNM4Xlw4jf/VCwAIHx+XwRs+oQHr9rMHqBaqB3lqZQT9u00Z2GeHTfvPRPcRKg2N92H4dCitraUtOhQQ+35hVIbE/LNZ6mqr2+UZVnt1QPfbbPlq+v8TrC8K5w+PovBHxFBroR1d9sY1yVR3eYoCwBcjbKzPp2H5RNL1fpHqJIHpk/j45T4PjnWOAcBD0Y/tHiVjDwg6LNQyLRWz1siNPc8WVUVJD5eoadOSWCGKAuIMYIAB4BzFAPIMYIAB4BzFAnDnYGCBRYVFiGcEChis8Cv/TBR+Jdcc/L3pAYkG88OWzNGfJlxKzoyme/9tLNDllmsS9uP6Fq0UQ8ERMeCzdf8lDNHX4NHGv9Oq3L0lgbVsMkMc/ekjaxzzNIsaEwRMlbgh3E3FcizlLvpL9t8UAWb/7L1r4129SN3fyd4tJotEDxlCv+N78W0CvfPMifbN0jliD2GKAcCf9gbx0WccVDvD92McPU1FZoQgHT13zLB01dLJYufA+WOostD8njTbt3UBLNy+hbfu3SjB33qeP/vk5DUoeTHuy99CFj52t19g0thggecW59PFvH+i5PhJ7ZFjv4WIxwdtnoenaF64Ua5CmYoC8JjFAtPd5toJhV2XjBk4Q11crt62g5758Wo7VyJ3n/5POmXquunaVNOvuY3SLEAdXzvo/txggXz/8vVjzbN23ha585hK9pDs94pLpjX+8I/FTOC7K69+/Sm/f8b6cr09++5B2q/vmjvPvERdqr333H/p68VfUU11/xAAx4OMfQP4h4WSKiiNTbCIFxnBKaF2K9pbi3VOMpxTXaDJF21Js8xMfV7MSl9VTZFMpxikFNCtFO6eIViT15XVOUY0mf/VwdqTI5qXwViRP9TilCPcU6i2Fe07qHm1dCmtV8gsOJd9A9YD2c6jXAAAAADf4PVlz2GDxghvcJt3Cgftu2QqkObBAERzgJ6JGpaXxuFN2909qHbaM8ARvm8WRj9dl05oDpbSnoIpyyy1ifTGldyTdcnQyPX5CXzp+YJQIJMEq6XqDCDfy9uQFPgd8GrgIW7o0BccMmbM5j/YVVsvL0DUTulNciEmX1B1wfYv2FNM7KzNp8d5iET3Y3RUfy8huoXTByAR67pT+dMe0nmJlAwAAAAAAwOHGT70DsIDg7xcgbV2mrLrUrRPcEzyqPygwRKwiSsqLRXjwRp21lup1AYa3Jy8DBu69+EG6T6W7L7iXLppxCfVK6EXF5UX027pf6fe/5rsFcOeYGDecfouk60+7kc6ecg717z5A4kzsydpNq3esUu8dLgKO992T4+fjYfjYH/7wQbH0YAsFro8tYrjD/6wp59Iz179Az//tPzRh8CQRbCTWiFq1tKJY1m8psRGx9mO54fSbJZj62AHjRPxgPpr/v2YL5H9T6/N55HTzGbfS5JSpcjzb9m+TwPCu4kdrYEGIBRg+XywYNQYLR7b7wt/VjZnarzU71tBva3+V4zt32oU0rNcwscjpCMjd0t4WIH5BwRQQFUcBYRH20SQAAPU8t1plhERdRanE/7BWV6nMRp7yB4F6VsECBIAODixAvNPZLEDY6oCtM7bmeh6Vxe6h2DpkaHwwPX/aACqtrqOnFqbR+sxyvYQzQxNCKCY4QNVbR3+pMh9eOITCAv3pW7WND9Z6twAZ1yOMHp3Vl2rr6+nphfslxogrtngatdZ6qrE2iIur5Egt9Y4KogGxQdRN5bGLqucX7Rfx5R9TkyVw+pO/76Ml+zxbgPDVvHp8NzplSKzE6Ljlu51iVdKYBchryzLE6uT4AVFq3e5iZfJLaoGIHE+c2M9uAZJTXivB3Xm7NWq/Y0MCKDnCTD0ibPtupiHxIaqh30DzdxTSK8sOtNfPc7sDCxB3YAECgHdgAeIZWIAA4B1YgDhzsBYgHKvhX+/fJ+6KXOEOaraK4DIPXf4Yjeo3ml7+5kX64o/PxXrCleiwaBrSaxi/10lgdLYeOHbUDNqXvU/cYlVUe353YFdZ7E5q3MDx9M7cN+ijBR/SNSddJxYgzJzFX8onwwO3KtS+ssXByu0rJCYJ55oCAu0WIBzXgpcxLNywhUPvhD6yb7z8ha+eFUsTowUIW7vc9+7dso4rHM+DrVg4dkVwYLCID2wBwzEx+nXvT3269RWLlL5qOqV3ilgs7MzYQTe9fD09cOnDNDVlGqXnptG5j5wp++9KWHA4jew7Uu5rtmhgq4+bzvy7WIAUlhXQd0u/kbX4fYXLxITH0NiB49T5jpH9uvrZyyTIeWMWIHGR8RK43Hid2UIltzhHbXOjBI5n1/mutMYC5JP7vhDXWhyn5LJ/X6SXdGekup/+fc1zIvI8/dkT9PWSr+gd3QLko/nv05s//ledl1F069m30fA+I+nPDQtp7sof1Dl9SM5xl7YA8Q0wUWB8d7FggPgBgDNs+cECoVg2xSdpjer20xUAAAB0ENhVFAc1Z0HDU7K5xkovUQ39evWC4e9Lg+IcHTNGWHC4clwi3TK5B50xLFYa6gdKLGTy85EOfxZdvDG1t3q/VCtw+LaMUs9m9ZN7R9BlYxLo9KFa3fuLq0WcmL0+l15bdkDifHC8DY7LwamgwkJ1HOFdMSE5nHxlLXdYsOkZZaZAfx/ZdmMWMa4s3lsiMVFq1TrsEov30QiLHOeOiBcXW7FqO1mlFlqVXirWIyyivLE8g/YVVYnVSZ9oM4WaYKkJAAAAAADan6qaKvpr11oJ3u2aNuz+S1w5cWLRgTvvR/cfo1k1uMCWG6PUMhYyrjv1BrGIyCrIFNdMSbFJ1KdbH7EO8MSApEES+4NJzztAdYb4HLz+c188Tc9+8W9JPP36D6/RT6t+lP1i8cOVZVuW0OvfvyKJXSfxes9/+TTtPJAqy9l9lMnlGEorSz2eA07s0orFD+a0o86gG8+4RQJ9V9dW05a0zWI98SpvZ/aT4gKLxQi2OImPjKd9WXvlvLGbJxZ6PDF+0AS67dy7xDJDyhhOU35JPv1XPxb+fOGrZ+jfnz1Ov/+1QEQYFl44OH1T8P6/PfdN+3nkxELQx799SByc3pP40VpYDGHLjp7xvbweMzNxyFEUrAdLZxdhnq7l1v1b6Nc18+RaHz1sCh03ZpbEPjnSaXcBJCAqlthFkA1+AWY3A9tyK+XF3lti38ucOPgll3dNu2ypwJiqZESkLbELBqdUqKW99lTtlNhdAicO0Okt8Uu9p5SupwPFNVoqcU7sQ9qe1Eu8MfHyTPWZ5SmV1VC2PVmcEo+klFRuEVcTnhL72+bRjq4p35AKOFW6Jx5laUxFtlSlpWJ1LSVVuyd2acGJR6R6Sppfc/fEI145cccOf1ZwsuhJn+YRnu6pnqr0VG1Mdc6JA6l6ShY98ehVt1SvuSHxlrjjiROPEvWU+CHjmtxQPzrsEssUFUM+Yl4IAAAANA3/Vqap9kegny+N6xFOPSPdG59H9QqXoORsCcBtDmZNeilxgPIBscE0tkcYBXiIMD6qeyhNVOvyEm57cdvDE2yNcdyAaDorJU4sLmzwrx3/nu9Q63K7gt+veDu5qt3B+8FB2Cf1jKDRSaHaCgZYnOFt837zi9nK/aXye91c+Df/6015lK7abhzY/Jh+UfoSjejgADq6VwSdPiyW+ugB223wbzu3KbkdyviqZcblAAAAAAAAHE5YJEnPS6caSzWNGTBO3DtprqoccEwGtnTggOAc2JrjfXAsDv4MCgymS467XEbtu8LlpwyfSvFR8eKCaU/WLuIg2G0J94vtzd5L+3P3izUdxz1h916tYUTfUXT6UWfRRcdeIoHVbXBQb7Z+4Jgc7JKL3ynYImPTnvWyLNBkpgvVOjbXVTYiQiLouDHHS4wOf/8Ayiw44EkHcIKDla/buUYEEL4OUaHR6h3qyHl/WLZlMdU3WCnYHEKXHX+lfLoytNcwmjp8OpkDgyg1fTvtzdrjsf+ShZsFf82ntep4mekjjpFA9kc6cjXa0wWW0cScBYtvtuSLUKDeLb3fCmpBc28TRzmXNfTZ5tbD2Ms2slLT9Wkl+CW/JTRW3L6siTo9L/aQq7KaqErwWsawoDn1MB7Leci0PSD4K+atbq/b9Fhf87CXc1tBy2hOPS255lyUO566hZtoRr8o6hujm4vW1lLlvlT16bmT6WCACywAOj5wgeWdzuYCiwcFfLEh12tQcxbYebAHt6eO7hVO9xzbS6ZX7S8Vl0/cgc+uqdiF1RlDY8WSggcm3PfzHtpXVE2JYSZ67IQ+1C0sUASUn7cX0NoDZVRYVUcRZj8a0S2UzhwWJwJEg/r38Py9tDq9TN+6MzMHRNF1E5NEYFmyt4Q+W58jg0Z4H9m11Glq+ycMihaRht10saUFiw+3TU2WmCA8kOQntf3VKr+gsk7OwcSe4XTy4BjqERkog1Oe/WM/7S+pVo1wapYLLBscJP7O6T3lXDA8CIRdYJkD/OjaCd1pZPdQOcez1T5vVuuxyBLo50PjksPFaiYp3CxB1Pn4WRjpiMAFljtwgQWAd+ACyzMhvQdK/EYb0287iipdfNwD0BXhzuP5z/xp70Sur6mm8t1bZbqd6BIusO566zYRLTzBlh/ZRVnUr1t/CVTeP2kA7c9Noy//nC0d3bnFuZQU24POOPosOmXSaWTyD6T//fIOzf7zM36/o39d9jBNHX6MCA/Lti6lL/74VMQIFgnYTdLJE0+j48eeIGLCW3Nfp88Xfioup2496zZxgcUWIMfcfrS8IzSG0QXW23PfkLpcue2cOyVOB8ftuO31WyRGhc0FVnFFEd3231v1ku7kl+SJayoWMf5+zu3Skfjt0q/pw/nvi6ULxzrhIPFXnXANTRgyiazqeC94/Bxx+8Xuw6aPOFbcbP2w/DuVvpX64iMT6PSjz6STJpxCkaFRUt/zXz4jFiS2IOg7DqTSJU+er++FA7YaeeLqp8X64+ZX/kartq+gAL8Ary6wuP6LHj+XDuR7DvTujda4wOJr+eKNr9LwviPU/VNBv675hb5Z8pXa9gGJwzK8zwg6Z9r5EsuE5x/58EGat/pnccn17p0fOrnAssHC270XPUC9E3urOe09/Eh2gSV72J4CiLFD4redhfTK0gMSoBKArg5/K8wBvnTF2G7ikkRQL9/cWGC/mW0NBBAAOj4QQLzT2QQQFg+Kquqo0uLN6qGBHpi3h3LLa6Vz/9oJWqwM7sBnq81yi1WEdo6zwVYZnP/Wykyav7NIrBbZtdNx/aPo8rGJspzFkeIqq7jeYiuNCLUf0UEBYknx0dpsmru9QJZ5gjvYOVg4iy3cwmOrVrb8YKMJFj1iQwPEhdSCXUX00bpssU7lmCEXjkqgs9TvH7vvYuvRoso6+/aj1LZZiNlfXEMfqu1zcPVavf3YEgGE675+Ync6aVCM3B42ASS/oo5OHRpD54+IFxGGz2NxtTayzXbeOHh6maWOXlyUTiv2l8qyjggEEHcggADgHQggnglO7kf+oeH2tsaFj51Du7N2yTQAXRnuMP/f3R/bXeC093ND0ekFELbc4E5x7nz2xJ7M3fT+vHclpsVZk8+VoOJstVBYVkiFpflihcBxKdjFEwtTizb+QW/88Brty9ZcPw3rPZzuPO9uGtorRTrPMwsyqLK6UrYXGhRKsRFxqg0dIB3g7817R2KOsCVAewggfzvtZrrgmItEnLjh5etolzqmO869WwQQ3rf0vP16SXeWbl4sx8WC0fN/e1k68assVZSeu18sZNiihGN58HngTn3eh08WfChiRp/EPvTqLW9SfFSCWMRkq+vD8VX4Pk5QeWwhsWnPBnrs44fFCoaPvykBZFjvFNkPjgfCghO7BQtQv6dHggDCsLjxTxEs+sg5yCrMlPPEMVnC1f0TFxEr98Anv31En/7+MZVWarEfvQkgAf4muvz4K+nSmVfIfcN06RggtgYCw66EIH4AoMHfBHHZVWd4WBm+LwAAALoeNteK3AnPMTBswcRdEwcat1lNsrjx2fpc+vSvbPlN4YDj7NqKRQLuyGd3oiwU/LG7WOpmeDuL9haLYMCCEQseHOuC44iw1QevxzEwnlDr/ZzqXfxgWOx4c2WGiCRcb89IMw1LCJEg4mzhyPv5644iCepeUKEFjOX9/GpjLj3z535xD8rCj3H7IQG+YpHy+vIMJ/GDsbnCsu0Ti0W288bTRti95SfqvNjcd/HLC7dHOfD5bzuLxFolr8IiFjG8v5x4H+JDTbRXHf9bKzJpbYbn0XcAAAC6DjxAjX9DbBw1bLI+BUDXZsbomU6ul6w1VfoUaCncAc+d2TzWNDmupwQJ95S0Dn2TWHDMXfk9PfXZY7TzwA4RTvonDRSBgwOB85vCV4u+oFe+eUksRGyCxfb9W+mB/91L3y6dI3VwXIjBPYdIBz5Pc+c4W1G89dMb0nlue/ZxPsMCS3PgGBa16pgYjs3hidKKEnGpxB3w4wdOIH8/f/t2+L7ydPy2FBkSqc6VLxWVFYnFwg/LvqUA3wAa2GMQjew3ilL6jKBeCb1FGHrnpzfleG37vi9nH/3jv7fQ/LW/ioDC54utRTh+h6+Pn1jTPP7xI9p504+f3Y1xT57Fy/HzfthEqxPGnSTvcwxvk68rn2uGj5fn+XqrtxfJawm8fd4lrtfxq+SA3ZVZ1bsOn3vju9GGPevpjjdupV9W/STntk9iX3F7xdc+Ud1T2YXZ9PTnT9JnCz+hsirH4C/ZjqqH99cI18/B8FkQsh03i2NHKnI12tUCZOgYfYrkBfrlJQf0OQAAc+W4bnTBSMfogPJdW2ABAgsQADwCCxDvdBYLED4Etn5o6gHLTVmOw2Vr1HJ5tgRh4SIpIlBcT3F8EA6SzuXYIsQmfhhhSxC2gIgN8adekUEihORWWCQ2Gsfd8raeK7x9tmpk0Ya3nxhqUg1rEssKjvfBnyx6uAoUtu2Hq+32jTbL+hz3LK24RqxSeKCA6/a5bIBaj4UQ3j+uIzTQT14EeJ89uapigYXjeHDckdJqq30/+JzxsqQIkwhHQWq+SG03u9Qi+81WJUbxpSMCCxB3YAECgHdgAeIZ//BICurW035ueLTw5U9fJB1eAHRVeFT4Cze8IoGlBfVbWnlgD9WVaSPH24lOawHC1hpsLcEj8huj1lonbrBscTnYzVJIUKjE7ugV34vCQiIkPkha9l4qqSyWUf5GAdcGbys4MISS45PtHf9sVcIWCezyioUI43psFREcGKzy6qmgtEDPbRy2huDjKa+uEBdbrrD4wHVyGbbE4H0NNgdLXlOwqFLOgeDVPnL3FB9PYnQi9UnsR3ER8epdoYayCjLEvRc/q2tUeePx8DpsuRAXkSAWIWHBYSICsNVJUXmR7K/T8at94m3weS8uL9ZzHbDLLbbq8FPHwu8aHCScB4KxMMXL2GKj2lIlViZcD4s3xWo73ix9vMHrcgwXjmNSWOZ+HbRzGqLqrRM3asb6eX9CgkLE8oKvOQfDL1PnkC1veH9LVXmbaGWD48QE+PuLlZAn149sfcSCHL8P8nmzCT1N0flcYEEAAaBRIIC4AwEEAM9AAPFOZxFA2gIebSSnQrXXufHt/rrjDpeX9dQ0t/Obu54rvD7/PPhql6LZdXFxDjZ+sNtvLby/tlFavF1+2WmG7tMhgADiDgQQALwDAcQLvr5aHBCz1inHvxNrd66m+965Wzp8AOhqjOw7iv550f3Ut3t/1YbSOuyt1ZVUsTe1vX9TO60AcrBobXBf+WQLA+4gbw68DnfQM7yOq0uljoTjHPDxcHu+nhpUo76xN4vWnreODluB8DHzmamvt8rv2qGk87nAAgAAAAAAhwwWD9hqgq0dmtuM5fYuryOupFqwnivSgFbrcz0tqYvLtMX2W4varGOfVeJ5AAAAwE59PVkK86WThuFOI/an/u5dH9F50y8UdzU8AhaAzgp3lvLo9gmDJ9EDlz5ML9zwMvXrPsAufnDnaXVOhtaoBIcFvgY82p9H4LekE587/XkdWa8Dix+M4xzU2s9DU28WrT1vHR3bMXP8lUMtfhwOZKgbLEA6BkEBvtQtLJBiQgKotEZzz8DuIdobDlTaKypQApiyO4j8SvUFOUJ6BtjlRVK4iUJM/lRUWUtZ5Raqru1YDyxYgLgDCxAAPAMLEO/AAgQAz8ACxB1YgADgHViANI45qReZwqPtbQ7GueMIzxLQmdHve/Wh2e06YPHDUpCjz7UrsAABoBMAF1hHAGcNi6PzR8ZRIDuvNsBNGfY1vT23gn5KLaStORXiF5qDdj40sw+FqxfMB+btoa257j7RPDGmeyjdc2wv8WPNPrpv+2GXjJp0hQNznj8inmYOiKYAP8ePDI9SXLW/hL7cmEc78iulI/3EQdHk34x+6T/3FtMHa7Pp1CGxdJJaZ2d+Fb2wKF2EFcZP1cGBS6+f2E2CqJoDHEGt2Jf4uoxS+nhdDuWUc1AdLT8uJID+e/ZAyiq10OvLM2mbOk+u/FMd79ikMNqYVS4BWU3+vnTDpCSa1ke76RvjndWZ9NP2QvmZ7R4eKKLB1D6R4nPcBvsDX7i7iL7YmCsCUUdofkIAcQcCCACegQDiHQggAHgGAog7EEAA8A4EkCbw8SVztx4UEB6tJuFQA3Rx1G8nu86pyc2i2qJ2aFt4BgIIAJ0AuMA6AggN9KWgAD8KMvlRcbVVpTr5ZPEjWOVN7RNFd03rSeN7hEngTbbMkKSW8fLmwL6mTxgUIxYMvF6f6CAaluAe5Cc2OIBum5pMswZFU421ntKKqmlXQZV8Vqr9Obp3JF0/qTsNjAsWMYYDnpboqaK2XoQLrp9D3tjyObFQwN1EwWq/OfgovxzburNNfj40vV8kPXliHxqSEKq220DpxdW0T20zq7RGBIdj+0fTI7P6iJjBx8KwpUioyV/V6UeB/nqmCywS8TmKCNLOE5eS863y2G6jTB2Tt2QjWp2Tq8d3E0HIdk72qHPC1inMieq8PnRcHxFkAAAAAAAAAACANqGhnqoz96u0j+oqSqm+1kINVvWuChEVdAXUfc4dlQ11tVRfU02W4gKqTNt5KMUPAABoFdJLDQsQZy4bk0DnDI8XceOuubvFFzWfKBYKBsYG0Yz+UZQcaabfdhbSB2uyKT4sQLMAMfvTg/P20JoDZVpFjdAjwkTPnTqAItQ6DFt+/LS9gP67LMPJauGMYbF00agEcT/12focmq+2yRYYvN7k3hF0/sh4Cg/0p8835NDvu4ooUuXbgnjGhgbQP6YkU6C/r9S9UC23UVhVSzlltfR/E7rRyYNjaHdBFT362z5xqTWpZzjdO4MtU3wpNa+C5u0oJLbYqK6rp7gQE03rG0HT+0ZRdFAAFVTW0j0/7abM0hpKjgikt84dTBklNfTqsgO0PrNc35qDJ0/sSyO7h9G23HK668fdsm93Tk+mSb0i6I/dxXIM3thXWEVFav9GdQulx1Q9Jeo8fL81nxbsLKLKWivFh5pE/ODjYUuZT9X5+mhttr72kQssQNyBBQgAnoEFiHdgAQKAZ2AB4g4sQADwDixAWoCPL/kHh5CvOZh8A0zqvPnZ2yIAdDrUz2RDvZUaOE5CTTVZqyqpvrbmcPx+wgIEgE4AXGAdAdgEEBYlzv94i7iassFWDpfqy7fkVNBLi9Mp3OzXYgGE6zhvRDzVWRsorbiahsSHiCXD/b/sEVHBxo1HJdGsgdFUYbHSLd/tpELDMrY64c5zFmR+2V4gAkmlIf5FfGgAvXH2YCn3xvIM+m5rvr7EwXUTuzsJICxyPHFCXxqWGELFVbX05O9ptCnb2ZUV13fO8Dg6KyVOrD1mb8ilD9dmUVJ46wWQ8T3CRbDguhrDz9dH9pfPy4ascnp7Zabsuw0WqZ48qS91DwukpWklcn2OdCCAuAMBBADPQADxDgQQADwDAcQdCCAAeAcCCADgCAcCCACdALjAOsLRXo20DhYOdtaaVyV+EZ3YM0IsLFgk+HKj1ukfFeRPI7uFyrQNdlXF+ovJz5eO7RdJ/WLM4qJKW9ZAP28voDdXZEhnv8V68C9u3cNNNCA2SKaXqTo357jH8aiqradfUgu1GBtqk+wKzEc/J+0Nb4/PCcMurkZ1D6XkyEB7bBQWitgq582VGY1akwAAAAAAAAAAAAAAAADo3EAAaQQWHTgAeP/YIBoQG0wTksPpwpHxND45TJZzzAkWA1oKixwJoSYZqPrrzkLakFlBueUWiY3BHfrsessGCxCl1XUSK+Tc4fF009E96K7pPemqcYl0TL9Icc/FLqC251Y6Waq0luQIM/nq21+XUe51MFx+Ra3EBOHtJ4Zrx3Iw+Pv5yPm9dkJ3j+n0obEisbDoxK6w8itrKTEsUKxQbp3cQ1x9saswdgu2r6hKzgm77QIAAAAAAAAAAAAAAADQNYEA0gjsbukfU5Ppjqk96fZpyRJs/NShsdQjIpDyyi20Kr1UxImWwELB1D6R4kaKXUWxGy2OX7EirVSEj15RZqnfxqascvpiQw7tLawSV1vsKmuyWv80tR/sOun2aT3p4tEJEv+iLWCrCpuWkVNm0ac8U1RVJ9YpHDDeW9Dz5sJxSziQ+8lDYjwmtn7hHWM9Zn9xDX28NlsCs7PVTEpiqARtPzsljq6Z0J3un9GbLh2TKO61AAAAAAAAAAAAAAAAAHRN0EPcBPEhJhEX+JMDj1darCJ8sIulvzLKW2x10SvSTH1jgkTsCFBpWp9IOmFgtN2FU5zaFoscNjimx++7i+mxBfvoX/P20sfrsmllWolYnrBYMSg2WAKlc5wQjn9xsNRY6+1uvdgqozF4eyzo1Kh9aan7LVfLEp7dmV9J32/J95h+3VmkFVJwnJI/92jn5PEFafTFxlzanF0h+5IQps5fQoickyvGJmorAAAAAAAAAAAAAAAAAOhyQABphOo6K930bSr9bc52STfMSaXbf9hFLy5Kp1X7y6QjvqWM6xEmQgoTGxpAV4/vRtdM7E7H9ouSvAizHw2MCxILEfZElRRuEouQ4so6Wp9VTnM259GLi9Pp79/vpKd+30dpxVUUFuhPwxJCKDHs4K1Asg1WHxwPxBu8b8lqv/x8fCi3wkL16lSwJQvDYg7HOfFEZJC/WJi4ug6rtdaLoPT5hhyPieN5sP7BIgcfJye2vlmdXkqz1+eoc5FGt363k95cniEiFYszLCzZ4qUAAAAAAAAAAAAAAAAA6FpAAGkEtlLgWBd5hlRQWUulNVaqbUW8DXbJxDE+Qky+VKDq2phZQam5lbRDpa05FRLbgl1B9Yw0S+oeHki3Tkmmp0/uR5P7RNiFA94+79eK/WX03ZYCqTsm2J/CdWHlYGC3XDbrjBMGxtjdYTGRqv6LRmkxUKb0jqCkiEARQnjfORx8ucUqMTpYfOim9t0VFj8igwJExCir1sQSO2qbFmu9HJ+nZAt8znFZbp+aTI/O6iOiEVvgsJVMSXUdZZbW0E+pBbQ8rYTq1X5wTJVujYg4AAAAAAAAAAAAAAAAADovEEAOIUPjgykhjEUDH/p6cx49umAvPfybI7205ADVWRsoOTKQekeZRVDgstyRP6FHuJs1Q219PRVV1co0u6Cqs7bcIsUVtgDZnF0u1haD1f7O6K9ZpjDT+kbSGcPi6J/H9KI7pvekiCB/qqq10hcb8iQWCG8+o7SGggP8xNVXsMn59pqQHGaPFcKBylsDizNVdfUUG2KivtFqG2pbRmrVeSisqrOLOBWWgz8nAAAAAAAAAAAAAAAAADoeEEDaGLbwmNQznCa6pP4xQTQuOZyig/2puraeVu8vkU/usLclturYWaC5tOI4IfX1DZRbbhErhyl9I+naid0pNjhAtsMXblS3ULpqfDeZL6yspRJXq4pWwLoBxxlhAYGtLf52VJLE0mCLjh35lWIhwoIML2Mp46ftBZRXobnNYhFkTXqZWHhM6hVOl4xKpPjQAIpT6eTB0RK0nQULqyq4PK1UtmUjQNXXNzrI7bwZE7vkYsuOHXmVso2pfaPowlHxFKPOCc+b/X3p1CExdOKgaAlgX1xVJ5Y2AAAAAAAAAAAAAAAAALoeMhy/ZOuaSdTgs1xy2pjwoWP0KaKfUwvo5SUH9Lkjl0vHJNC5w+Ols/38j7c0GeicLTseOr5Poy6otudWUKQ5gBLDTbQsrYT+szhdXFkZ4bgfF4xIoAtGxdM2Vf7NFZkSZ+TuY3qKRQhbg9jgmBksGrBQwSLJB2uz6I/dxU6iAosPb5w9WOp9fXkGfb81X1/i4LqJ3emkwTG0p6CKHv1tn7iSYs5OiaPLxiSK2y7DZu3wdjmf13vy9zSx/GBYjPjnsb1oaEKIuMcywvvG+/3a0gP0264iEUxYtLhzejJN7h2pFWqEeer+YSuZhFAT3TejF/WPDZJzwtfJh//p2+N9q1bbefjXPbQxq0LLPIJhYeiCkfH6HFH5ri1Ub9HOZ1vSUE8XRg4fO1ufPSiKN6+p91Hos21O2OBR5OOr6bN7F++huXd+r91AAHRxYgbE0kWfXCrT7HKwOnMf1ZYUyXx7oJ6sN4YPG/O6PntQlGxZy4r0wftq9EL4kNHaD5NiV34V3fLdDpkGoKvDcdm+uDRFn1NtpOx0shTm6XNtSEPDgoiUcTP1uTZBtTeqVHPDrM+2GaH9h5GvyeGuded9are5AQkAoP6PzyMfP+3n2lpZThX72u/3VLVlUiNTxg3WZw+K4s1rt6lmQJvU1RL4ncUnwER+5mDy8VfnTdoiXl6TJNvzsqZfrdRyj0UMmW7LnTNkzvHHHXt2Y8u9LFNoi70tV/leV/Vep+uypk9TM+ryWMSR6V6FIaOJdQWnWfcVtPo9VqTR1DF4XOzIbHT/bdizWrasod5K9TXVVFdeKu8gDXWWw/H7WRIxbGzTHUjNoGTLmlXqOMfrs22GObEHmaIdfTynP3AiZRVm6XMAAGbBc4soPDhCphvq66ls+3qZbmvCGwIDfVJSLLAA8QBbYnCH/r6i6mb1ubKrqsxSCx0oqfGaiqvrKK9SK/Pn7mJx4+QKix3rs8ooTW2XLUI4mDhPP70wjRbsLJIYF7xvbNlQVmOlnHILrc8so3dWZdLivSVu+1pT10DpxdWyzULdVZYrXB8v5+O1Gn64ONj6P3/eTRvV/rBbLI59wu62uPzewipal1Em072jg0SM4GDoDFuivLI0nRbtKZJtcxlel+vYkl1BLy1JpwXq+G2aEn/yMtt5aizx8TIcdP2Fxen0m35OitT54PPL2+Eyy/eX0GPz99GmDiB+AC80OL4f/oH+ZApxjykDQFeDX4zN4cZ+QPUAdX3wAwAAAACAdsfHP4ACIqIouPdACuk7hIKSepM5oQeZ45NU6u45xXHq5jEFxiY2kRIoMMZTinekaNcU55RMnKI4xXpOkbYU4zlFcIr2mgI4hUd5SZEUEOYtRTSSwp2Sf2gTKSSskRSqpWBPKcSe/IJcU7AjmT2lIOcUaExmt+Rr4hToPQWYGkkB5KvuPffkb08sYDonP/fka0u+7snHlniQqXPyVfXx+eL7ObTvYApU9y7vFwAAHOlIrzUsQI58+EJFBQeIC6wIs5+IJdzxz+JBUxYqBwNbcbBlS7cwk1hrsNVKVlkNVVnqaXxyOJ00OJqW7iuhBbuK3IR/CYau1vP386EctZ9sXdKWu+qvdo4Dq8eFBIhrrYpaKxVW1FF+paVNt9PewALEneA+g8hfNTaZnC3ZtOCx+VS4Rwv4D0BXxcfPl4acOpRm3K8NsK6vq6XqzDQZgdVewAIEgI4PLEDcgQUIAN6BBUgTqI1wR3hgXHfpVAegq2OtqqDq3EyyVpTpOe0OLEAA6AQcagsQCCDgoAgO8KXKWgQaPxgggLgTmJAkI5qY8txyWvHfpbT9p20yD0BXxc/kRzMfOoEGHD9Q5uVlIztdfVbKfHsAAQSAjg8EEHcggADgHQggjeMXGi6WHjyS3wYPSCxhLw0Wq8S7NOI0p2Yc84Yp51U8Gvg6l9FmXMs1Wo8+47qm9zLOSJ5hgXMZbc5Yxnm5A2MZpsFDSfcyBvQZ17Xcy7jX7F7GJU+H3cwa8VqPYYHrGp5+UjxkaXkuC+yz+oTrkbguZ5xLGOfVlJdy9mljpsJbGW5m86DY+FAT9Y42y4BXW4cA919UZe0/VCIIBBAAOgEQQADoYkAAcccvOISCew1UjSwfqq+rp9Sft9Hy/y6jygK4NQNdl5j+sXTmq2dTUHSwzFuK8qkmL4sa6jy7OGwLIIAA0PGBAOIOBBAAvAMBxDu+gUEUlNRL3B7ZyCqtoSX7SmhPYRWVVjsEEMcTxTBleMwYnzjehQs1pc84ldc/DYvtOJY5lriW8bqenulWXqHlGf4aChnLe+/41xeoDw9FtDxHETv2zn8Py2x4Pn/6moZlTsX0Gac8hTav/hoWGMs4lddnnJc7ZzqVV8i8IdO43EnoUJPGZTaauldc15F5Q6ZxuX1ar9S4jHHdFjezgwI0Lx8juoXS8QOiqKchVq21uoqqDuxpl74MFyCAANAJgAACQBcDAogHVNXBvQaIf1GmLKeMVr29gnbMSyVrjRaoH4CuhF+gPx334PE0cNYgmW+w1ompeW1xgfvbSRsCAQSAjg8EEHcggADgHQgg3jF36ymxMGztjQPFNRKPc3NOBVVYrJIHQFfA5OdDwxND6f8mdKNeUUHiOp2xFOVRdVa6NtN+QAABoBOAIOgAANDQQDX5OfxSJLOh8aE04ryRlDw+mfwC/CQPgK4C3/Pj/28C9Z3WT89h91eV0imBDjsAAAAAgPaHrT8k5ocufljq6untlZm0+kApxA/Q5bBYG+ivzDL6aF0OVdU67n8OeO9rcA8HAABHCu0ugDTUOx6GoSY/Cjej8xIAG+w3MzTQ8Z0wfl+6OvWVZdrodgUbm7D7n6NvmUJDThtKphCT5APQ2QnvHk7T/3kcDT93JPmbtdGY7PKqtrToUJiXAwAAAAAABYsfNssYZnlaCa3LLCOXkB8AdBn43l97oJTWHODvgfZF8PH1U9+VcJkGAIAjiXYXQIzBWUckhtLJg2LEFB+Arg4HEJvWJ5ImJIfpORw8rFpMvwCLQfVkKcylOh7lrvD186Wo3tE06cbJdNLTp9Lw80ZSdN9oiCGgU+Hj60NBkUHUfXQSHXXTZDrtP2fRwFkDKTBUc9XC34va0mKqKy1SM3jjBgAAAAA4FPgGBat2mqP75M+9qj0G9QN0cdgSZNGe/2fvPADjKK4+/td19d4tWe5N7hVjTDO99x5CD4SEJCQhIQl8SUgghZKEQOgJvfdmbMDY4N57L7LVezvp+jfv7V7TnVywZGTp/ezR7ezM7s7u3e3NzH/few3w+KcwYmI4nqcgCEJPg+03uzMGiCkxBXEFA3mZugcOt5eTzNsIfR717bMaDSyE6JbUcFSVsl/u7hBBjqoYICEY4xJgyymA0RarrwG8qoflcXo4+dTAw+8qSxB6AySCkOBntBhhspj0X2oNd0sT2sr2dGvg81AkBoggHP1IDJBIJAaIIHSOxACJTlwRxScMPrh2zSsbUGOX2ISCkB5nxjOXDIfVpAmE9BB0667NvNxNSAwQQegF9Log6DQZEZvXH+bkNH2FIAjRcLc2o728pNvc2hytAghBIog1Ky8QFF0Q+iKuxnq0VZSoUcWRc5UnAoggHP2IABKJCCCC0DkigEQnbsAwmGKDT7af+9xauMQCRBDYrcxb147mBzsJj7Mdrds38nI3IQKIIPQCel8QdDWYaK/cxy47BEGIDrl5ou+J+PSPDg2+2vbtgqO6HN4j9OS7IPQUPI522Et3oa1s9xEVPwRBEARBEASNjs9+idNiQdDo+F2ICTVfFwRB6CF0vwCi8LndaC/fg7aKvfC020na0UsEoQ/j88HrcPCkfnvpLnjb2/QCIRrk8oeuVevOTWgrKwkEgfbxhDA9fSVJ0tGfyJ2bz+Pm30pnfTVaS7bzZ97dKDE/BEEQBEEQBEEQBEEQDpXud4GlQwHDYswWGG1x6tUa8QQFcxBC8f697uhlnVYJKYioE7lR+KE62Smv7qTMT6B4f/UOtI+D3PYAuyGCuzrMY+53c60w+i46rIyoE2WjsFVaxr/KPyXI+f22mThQuSJqleDKQz+nqBswNKnvbm6As7EOXkd7t05wHs0usARB+G4QF1iCcPQjLrAiERdYgtA54gIrOvEDh/Nchp+zn1sLj7jAEgTmnRAXWPSQYsv2DbzcTYgLLEHoBfS+GCAKg8WmvvyZMCenBjpTgiAEIfGjvboc7pZGlekeCykRQARBOFREABGEox8RQCIRAUQQOkcEkOiIACIInSMCSDgigAjCgel1MUDI6sOWnc8CiIgfghAdg9UGW1YujBRYT3QFQRAEQRAEQRAEQRAEQRCEw6bbLUCsmbmcGB/Q1mBHc2ULvC4PPfGhrQ9FrfJpfyLxl+nLEfjLo5SFHatjuX87fbkj2qadl/ufGAutFiC0jAgrV0eNqK+/RisjQlZGbttZmZ4Jf9EXOikjQncSUa6W/OtCqgWI2paQiv5ttRd9IXxloIyIuj+dQF4taP/D4RX62pBCbXXHFRraovobso6zVJ8Fiihl+mJYQdiintFfDEYD0gdnIG9cHkw2M69zNtTCUVnKMQC6GrEAEQThUBELEEE4+hELkEjEAkQQOkcsQKIjFiCC0DliARKOWIAIwoHpdS6wEgapAYZVG2DUbKvB+rfWoG5XHbwub8SEcJDw9WHFIZmo2weWw7YKH9OEF6msWtFhHaNvxH+jlXfYLmq9kAMHliIXNFQ2epGeCS0nolUOVg3SYUAXno3cILDYYbuIOsGKYS9EeFFIARG1XuTK4JpoGyii1QstV3A2sC6yPAAXdSjUs/zibx+9+Kf9Q8v9GSJkMXx12AZqYGFAxpAMTPvBdBRO68/rvC4n7GqQQa9djQgggiAcKiKACMLRjwggkYgAIgidIwJIdEQAEYTOEQEkHBFABOHA9DoBJHRCYvPHmzDvgc/hbu/6p9sF4WjEoDoJx9x2LMZfPVFboQbfLTs2cqehqxEBRBCEQ0UEEEE4+hEBJBIRQAShc0QAiY4IIILQOSKAhCMCiCAcmF4XA8Q/GUF4HG4RPwQhBK/bC4/Lo+cUoikIgiAIgiAIgiAIgiAIgiB0Cd0vgAiCIAiCIAiCIAiCIAiCIAiCIBxhRAARBEEQBEEQBEEQBEEQBEEQBKHXIQKIIAiCIAiCIAiCIAiCIAiCIAi9DhFAhMPCFGdGxpAM9J9ehOxROYhNidVLBEEQBEEQBEEQBEEQBEEQBOG7QwSQHobBaEDxxWNx45wf4KbPb41I17z1fZz5l7ORNTxL3wKIz4zHib8+WZX/AKMuKIbJZkL64Axc8/Z1vE3O6Fy9ZiQmmxlnPXgubpob/Xj+dP3HN2HU+cX6VkBcahxm/vwE3PjpLbjshatw9sPn4eJnL8O1H9yAU/94OtIHpes1BUEQBEEQBEEQBEEQBEEQBOHIE0N/GjcunwZfzCJe08UkjZygLwEb3lmHL+//XM8J0TCajRh75QRM/+Gx8Hl98Lg8gE8rizGoZDSwSOJ1e/HxLz7A7m92ISkvCdN/NAODTx6Khf/6GuveWov0wek4+8HzYEu24f073kHJoj3aTjpgSbDinEfOR+6YXHg9Xt5vNHyqbNHjC7H2tdW8zel/PgP9Jhdy26iN1NYYQwy332AyYN/yvZj/4DzU7ajV9yB0xrRbp2PSdVP0HNCyfQO8Toee6zp8XlyeMnria3r2sGhYv9wbo9CzRw51yBiDEca4BJgSEmGw2BBjMqnVBvh8+hfF/4XxZ0MJrAsW+jpW5GzHdR3yVK7919GXwqqFZHgxrFBlOx5Z5TpUiVynZYLNCSnsuC5aHUXwOoXQ6bZESKbTbTuuD89HHlPPB1Z3kldomwbzATruM8oxIpurrwis75gntEzU43bI8oqwdfp7GlgXUtjpupB8GNp6vnaRJ3LEUN+425JGTXhczx4WjRtWuNSLSct1PUkjxvM9gthe04YfvbeVlwWhr5NoNeL1q4MPsbRX7IWzrlrPdSE+3+fJxZNm6bkuQfU32lR3w6Znu4yEwaNUH8Kq54Btd6tmf4f3WkHoSQy+b7Yac2o/1x57C1p3d9/vqernbEkpnjRczx4WDetXbFLdgC7ZVzTiBw6H0Ran54Czn1sLjxoDC4IAvHPtaNhM2vPVNJdBcxrdSGPyqIkp+vJh0bhh+VI1gJisZ7sMW04/WNKCDy2f+9vTUV5XrucEQSA+//t8JMUl87LP60Xz5tW83NUk+azWmOJipwggPYxQAaRsTRk2vL0OrdUtbKsTn56A7OIcDDt9OKyJVtRsrcbr176ChOyELhFAdszbjh1fbI8qgnjdHtRsq0FTaSOKLxqDqTdPU/uOxfq312L1K6u4jfGZCRh57iiMuWQsDOo8lj61BCufX8biiNA5IoAcBOpQNFFhTkqDOSVNfb4seoEg9C78gofP7Vb3gXZ42lrhbmmG1+WAz+PmsiOJCCCCcPQjAkgkIoAIQueIABIdEUAEoXNEAAlHBBBBODBHWgARF1g9mJbKZpStLmVrin1L92LLJ5sw/29fYvfXu7g8Lj0OsWnBTtjhUrWhEju+2Ibtc7dGpJ3zdrD4QaQNSIM51oz2xjYsf24ZGvc2wN3u5teV/1seEFFIpKF6gnA4kMWHOSkFsXn9Yc3MFvFD6NWQrhhjMMBgscCUkKQ+87mIKxrCn39TYgpijEa9piAIgiAIgiAIgiAIgnAgxAKkhxFqAbL1sy1Y9O9v0FzepJdqnHj3yRh1/mjYa+1447pX2PVUV1iA0LFWv7ISHqdHL43OjJ8ez/FA3O0ufPPPBahYV67a2MyusMg9FwVDz5/YD1WbKlG6ct8B99fXEQuQzqGJYHNyGizp2WFPajrd7ahuKUdtayXaXK1we130pLp2Q6O/vODPE2pZXxf2l/9HrtOWaCGkTD/dwF/+r+VCl4L16NXHE9pcWSd4PPUaWB2yPS1zJrLeAbdVGwaWeb2e4+r+En0p+Me/RnvVFgNr/ATfbv/2oTXUOm0l5zRC9hpSFvirLVCptkBL/sXAWq1esI5GoDSiTYE//jWcDd2el8PWhZdq/0PKAoUha0OOG/ZX+68t89/ACoV/+/B9an/112BBVHweDxx1VXA31MLrcupruxfVNrEAEYSjHLEAiUQsQAShc8QCJDpiASIInSMWIOGIBYggHBhxgdXHCRVASpbsweqXVqKlqoVmoRCfHo/UolSMuXQcUgpTUbOtGm9c9yriM+K7RADZu2wv9i0r4XgfHWnY26DK1IC51YnBs4Zixh3HISE7ka1UqB2NpU1oLmvkenU7a9FEoo30Bw8KEUA6x5SYDFt2v8Akhcfrxq6aTVhTugh767ejprUCbS473B4nKA6I1iC9WeolZMpZX+3P66hTCKnBr35CJ7l5Sf8TUkOfaw3f1r/OT6A05HJp61TS/mvLOlzG//3r1FKgOLC34N/Q/UY7Bv3VKvpz/JdW6ksKfVnfPupf/q/leMm/6F8bdVv1qhXqa4ho9Qn/Pv1r/Hle0hYItVLLBV/9xcF6IVuE1A/87bCOXg5lW23ZX0tf0v/4S/X/2jL/9a8IbhlWg4+l/qlXi9GKBGsyshLzUZQ+XC0ncT3C5/XAWV8DZ20lu8nqblSLRAARhKMcEUAiEQFEEDpHBJDoiAAiCJ0jAkg4IoAIwoERAaSPEyqAtDe2s9spt0Ob5CKXUnEZ8YhNiWVri68fno91b67p0iDo5Moq2gBwj9qeLESayhp5nxTrY8S5xUgpSGELFPJb72h2oK3Oruo0qfq72RUWxy8R9osIINGJMZsR128QjLHaQMPhbsfyPfPwzY5PsKd+K1yeI/MEvCAcSUgEMRpMsJljkWRLQ1ZiP0wsPA6TC0+EwaC5v/K6XXDWVLAQ0t0TdiKACMLRjwggkYgAIgidIwJIdEQAEYTOEQEkHBFABOHASAwQIQAJDWmD0pE5LJMTCR0epxvla0rx1V+/xNbZm/WaXUPt9lre5+ZPNkWkvctK4GjRJuVJmNnw3nrMuedTzPm/T7HqpZXYu0SzHEktSkPhtP6YeO1kDDtjOCzxEq9B+HaYUzID4ofH68HKvQswe9Nr2Fm7UcQPodfiU//IpVuLowlljbuxZt83eGfNs3h7zTPw+DR3ggaTGaak1LBBuCAIgiAIgiAIgiAIghCJCCA9GLKi+OSXH+LNG18PpPd+9A7m3DsbWz/dzBYXXcmehbux/NmlWPbUkoi0fc5WOFscbO2RnJ+MhKxE1O2qw47Pt2PFf5fiyz/Pxbu3vcWvDSUN7Jar36QCJOYGXbcIwsFCgc8tqRl6Diip24qvd3yMquZ98PoiXbQJQm+FBJG61krM3/4Bvtzyrr4WLH4Y4xICFg+CIAiCIAiCIAiCIAhCJCKA9GBI4KjbXYfa7TWBVL+rjl1M+d1idSUuuxNtDW1RE8X+8Hl9SO6XjJm/PBHn/vMCDDx+ELu+IouQ5opm1O6o5cDt697UzJYSshIQmxrLy4JwKBgTU2Awaab3FPB8U+Uqjv0h4ofQV2l32TFn8+uot2tua2IMBraQMpjFys6PL/T+EKM6OCIOCQJjMoR8F8jNk3hsEQRBEARB6DZonoz7XDomo1lfEgSBMPN3ImSM4u3+uT4RQIRDgoQQS5yFLTyKZhTBaAl3504xRDhou4LilHjdMmEtHDrmhKDlUH1bDXbWbGC3QILQl2lub8Sa0oV6Tv2AW2yIMUlnOkBIp8mo+lJW3Q+xIPR1Eq3BvhoNyMPEQkEQBEEQBKFrUeMSsuT3kxyfBEOMjE0EwU9SfDJCwwr7vJq77+5EvoF9gH4TC1A0YwCKjg1PGUMzYQoZFGcOz0L/6UUR9SjReopBYq+zo7miCV6XB0NmDeXg6/GZCdoODDHIV8eaevMxnLXXtKK9oY2XBeFQMNqC8U6b2+tR2rBbzwlC38Xr82Bb9Xo9p265ZjNijFpgdEFdH1cwNpDJYEBKbLhALwh9lfykoKWYz+PhIIOCIAiCIAhC90D9rdCHswoy+8OgxieCIGgU5RTBaAjOZYSO5bsL+Qb2AcZfMxFn/f1cnPVgeJp++wx2aeVn0EmDccYDZ0fUo3T2Q+dh5LmjWDBZ+fxyNJY1IcZoQPGFo3Ht+9fjtkU/xi3zbsN5/7oA6YMz2Apk65ytqN9dr+9dEA6eGFNwssbhdqDF0ajnBKHvQk9uN+gusBjVYYiRJ4kCeJ3BuFhWUwxyEsU9mCAQI7Pj9SUakLs5CYIgCMKRJsFiwJCMWIxSv0v5SVaYyWS3h0JN659ixciseIzKiUeqPFgjHAI+t0sTQXSKB4yGySifIUHwM3bgeJhCBZD27n94nn9xGjcunwZfzCJe08UkjZygLwEb3lmHL+//XM8J0TCYDBh98Rgcc9ux2Dp7C5Y+tTjgUqozyAJj2q3TMfTUYfj6H/Ox6YMNSClMwTkPnw9bcucxOCjI+rJnluCY249F3rh89WHovANCE2/Ln1uKVS+ugMfpQeawLHXMY5A/oZ9qs/rQ0qbk5tDrQ8PeBqx8YTm2zdnKliLC/qH3btJ1U/Qc0LJ9Q9hEXlfh8+LylNETX9Ozh0XD+uXemFB7tS4maeR49Vfb/drSRXj0q9/ysiD0dfJTBuDeM5/Wc0Bb6W64Guv0XNejfhduSxo14XE9e1g0blhBfuy6redvScuELaeAl1vU79Srqyvx1roQwUgQ+iD0S/3EhcNQkKJZVrqaG+Go3Nct/QzVWfw8uXjSLD3XJaj+RpvqbgTNQruIhMGjYLBY9Ryw7W7V7BBf3YLQlxl832zE6BN1HnsLWndv5eXuQI0xt6QUTxquZw+LhvUrNql7XpfsKxrxA4fDaIvTc8DZz62FR419exopNiOevEi1NTT+UxSaHW7c+OYWPoffnzoARak2vLW+Gu9tqNFrRHLV+GxcUJy5n1kDjVfXVPJ+nB4fOYlAf/UbdMdxBRiUHhsWl6qqxYmXVX9t/s4GtLm8OG1oGm6ckntQcdzWV7bg/i9KcNaINFwxLieiTfTOtLs82F3vwKI9jfhyRwPsIXMTfz1rEPISrXhnQ3Wgv0iHzYgz49qJuZjWPwlxFmNgv7S/TZWteGJJKbbVtAV+Mq6dmINTVbu3VNvx0Py9+PvZg5EZf3Auah+YtwdD0uNw/qiMA75f1M63VTvt6jr1RN65djRsuvtZ6mPQnEY30pg8amKKvnxYNG5YvlS985P1bJdhsMUiNqcQxjjtIZSy2lJcc//laLI3cV4Q+jJkDfXMnc9jZJHqj+sPdNpLtsPd0j3fjySf1RpTXOyUR0d7GBQzY82rq/Gfmf/GF3+ae0Dxg2itbsHnf/gMj8/4F9a9sYbjcNRsrcFzZz3N6zpLH//iA1RvrsL7t7+D/8x4NGodf/rPcY9i+bNLWfwgqrdU4YOfvoeXLn0B7/3obcz9/Wf45K4P8cZ1r+D1a1/Glo83ifghdAkyHSEIwsHgbm0OTGDGmQ0YnhmHWPUqCH2ZSfmJAfGDHmbxOtqPiIm5IAiC8N1gNhqQaDPBpveB3F5f1GQMERlSVP14q5En/PdHkl4n1myMuk9/8oscdIxThqThwXMGY2hGHBxuL2paXSx8NLa7kRZnxk9mFLCwEq/2S9u51Pb+5FHdOqs6DxYi1L5Cywy6NJFoMQXaRIKLP1E7bGrduPwE3H5sP9x6TB73D/2Qq1Q+Z1WHoMsxOicBvz25CCcOTuG21NtdqFRtrW5xodXpYYvKX59YhCkFFM+BN+N9UNuTrCbeB60PbSc1k9pnMRlA2dAys6qcaFNt0K9rx+sYmlggCXnPhJ4N9bc8zvbA2CQvPR8zx5wAQ8gT74LQVzl+zIkoyCoMiB9et0uN5Q889324yMyA8O1R93KKB1K6Yh+2froZuxbsRM22moBIIgiCIAhHCh5otNl5mZ4cLEqL5YGsDBWFvkqyzYSrJ+ToOdVtczn5ae7AY6uCIAhCr6Xe7sab66rZKiFa+rtKnm/5e9DidEfdpz99saOBJ/hHZMfhtmPyWYjYVdeGZ5aW4acfbMNt72zFA1/uwdryFrg8Ppw3KhPj8hKwqKQRf/2yhMsoPb20FBXNTnhVOz/dUhtYT+nZZeVweoLWEO1uL+77fDf+qCeq8+SSMqyvaOVjzBqShn7J1k41hOwECy4anYkhGXF87T7YWIPffbYLt7y1BT96byueXFzK4g3VO3N4OrLUazQeVOf/wBdaG/+qkt+iZm+DA/9dXh52DmvKW+FV14mgc4l2Lf1pztY6OHqo9YcQBfWZ9bQ088Sun2tPvR45qcF+mSD0RTJTsnDZCVcgIVaPJa1w1lWr70z3399EABEEQRAEoVfgrKsKTO5SDJBji5L56UJB6GuQ9dMlYzIxJFN310ID8bZWToIgCELvp9XlwbryFizZ2xQ1rVFl31L/QGO7J+o+/amy2ckWGmTZYTYZ0Orw4Jll5fhkSx2LCGRNsbqsBW+urUJ5s4MfVpmQn4hmVW+1aheVUdpYaUdjm5stIEhA8a+ntKu+nS0q/JCYs6GyVW2jJarz2dY6vL2uiq1NiIHpsepYkQoIiSKT+iViqPrNdHm9eHt9NV5aVYmdtW1stULbz91ez66yXB4vMuMtyE8OulEMhVxhBc5BvW6v0fzaN6h9bKxSZSHnQNfBfwot6tyjXUt/KmtyfmvBSvhucLc2wdNuD4xNinIG4IYzbkZiXBLnBaGvkRiXyOLHsIIRgQDoHkc7XA21vNzdiAAiCIIgCEKvwNXSCLc+wUuuC2gwSyKIuMIS+hL02T9reDo/oeqf5qEnEF2N9RIAXRAEQTgipMaZMCIrnn+HVpQ2YXVZs1YQwrqKVry6ugr/W1Gh6jTD2y0PAAcFDxIcEMXBMsWu6J9qY1dgJFiQ4EAWJaHQHPYX2+u5rR9tqmGRRxD2B/W5XPW1YVYgZ0w5C1fP+h5iLZ3H6hWE3kicLR5nTjlbfQfODlh/+NRN31lTDl/Id6Q7kRkBQRAEQRB6B6oT5aipUJ0pzRUjWX+cPiwN4/ISYTFGPvEnCL0Nq8mA80Zl4MLRmewPnfH5WPzw2CMnnwRBEITeSWqsiYXwaybkRE3sDkqve6hQ/Ixo+6R09oh0fvAkP8nKLkmJlaUtYdYafsiy48sd9XhjbRUW7m48LAsHijcyMisukCb2S8S5IzP4NzHJZkRTu5uDl0drR4JVi+FBbKuxszVGNJocbrYO+WhzLfY1OvS1XQPFEYl2PSnReSTZtPYJRxcUo9DVUMcTvYTZZMZlJ1yJG8+8RSxBhD5DkvqsnzPtXFx+0lXITM7kdRSb0FlfA3dzI+ePBN0ugPgnIYiUwlRkF+fA6B+QCUIfxmA0IH1QOtIGputrNAVUEARB+PZQjANnfdCMtn9qLK4en41j+ifz5LAg9FayEsz4/sQcXFSciZTYoOs3N30n6qqkjyEIgtCHSLCaMGNACi5QvwnRElk8fFsFhCbro+2T0mlD01gASYvTgoIT1S3dby1hNcXgh9P7BdItU/Nw+bhsjM1NgEWNu8mlVa09+lPGsap/6LcWrm9zc8yQIw31UaNdT0qnDUvjAPTCUYjPq8Yl1XA3N/ADKUS8LR4XzbwEP7noTvTPLuJ1gtBbobg315xynUrfR356P/W7oP0wuJsajvj4hI/cuHH5NPhiFvGaLiau/2CY4jVl093uQktVCxwtDkDGYEJfR337zHEWJGSpTlm8FkSNfHPb9+7sFhMw9dt7ecroia/p2cOiYf1yr7pxfcsu84FJGjle/dV2v6Z0Ef791W95WRD6OvkpA3DvmU/rOaCtdDdcjXV6ruuJQcxtSaMmPK5nD4vGDSvoxnZEHl8zWG2wZefDlJDMeRpv1LQ6sWBXIz4gtwVqIH4YDxkKQo8izmzA1MIknDYsHUMz4mBTef8PtKe9Td0ndsHraNfXdCM+3+fJxZNm6bkuQfU32lR3w6Znu4yEwaNgsAT9t2+7WzVbbgqCwAy+bzZijNrPNT1U0Lp7Ky93Bz6fb0tK8aThevawaFi/YpManXTJvqIRP3A4jDY9rpLi7OfWwhPNnOA7JjPejOcvH8nuntaUtXAQ8WhQUHG/FcM/zh2i+phWDpr+yqpKXheNW6fl4ZxRmRwH48ON0X22V9ud+GxLHUblxON3Jw+A2RiD3366k11cHSpkpfLT4wowOCMWj36zD3O21eslQUj4v3RctvowqWOrvh57uFI/guTWioQao0H7RZy7rQ7/XlgacG315MXDOJbH2+qc56iyG6fksdvU51dU4P2NNbq7rANz2/R8nDokjV1n/X7uLo5j4ocOPa0wGb+bVYRV6r14akkZxzIJ5cYpuTi/OJN/t99drwVM70hdm0u1vz4Qy6Qn8s61o/maE16nAy3bN/ByN9GYPGpiir58WDRuWL5UfWAm69luw2C2wJpbALM+NiEcrnZs3LMR7y98B1+tnYdme5NeIghHPxTj4/gxJ+CCGZdgVFExx//w42puhKOq9MiMTxRJPqs1prjYyb8G3SmAGOMSENd/SEDlEQQhOmQC1l5ewm4qSK3oakQAEYSjHxFADhJ1ezLGxsOWla/6IfH6SnW9XF7Uq0Hkyn3NPBDfVdeOersLzh44gSEInUG/juSugyaGRucksJuPwhQbEm1GdgHihyYu28pK4HUemcGFCCCC0DsQASQ6R5sAQuLGU0tKOZB4NKhPRC6n6FfjUAWQimYHfvzuNn1tOLRPEhnyEq147MKhbH1B4gW5jYrGhcWZGJ+fyFYijy8uDbO+OBQBpM3lwW3vBD+rNBWfrq4FuZAalR3P53vTm5s5GDkRKoC8s74aN0zJxenD0vHhplq8tLIiUC8UElRuUvUSrSbM3lqHpXubukwAaWn34EbVvmjQNaVg7D25uyoCyIGJMZlhyymAOSnYdI/Xg2a7GpNU7MDijQuxattK7K7chSZ7E5cJwtGCSfUbyNVVQWYhRg8cixnFx2FA7kC1LpnLCJrzJGsoR3X5ERM/iCMmgNAkhDk5DbbsfqojJWZ7ghANDv5TWwlnXXW3BSgVAUQQjn5EADkEdBHEmpUHU5wWaM2PUw2u6elF8j1Ng0nqjAnC0QT5VaenWunJWopv4/ezTtDn2dVYC0dl2ZENei4CiCD0CkQAic7RJoCUNLTjX1/vw/rKVr0kOvTrcagCSGmjg8WE/WFSv1GvXjUS8RYTNlW14s4PtkeEH0+2mfD7U4owOCMOa8qb8fs5e1QfLfgg4KEIIGSxcckL6/W1GvTbSLHgvqfqUAyNO97biu21bXy7DxVAXlpVgWtVnYvHZLHFzB/m7MYedf06QlaWfzt7EBra3HhueTnm7WjoMgGkUe3zqlc26muPPkQAOThoTtSSlglLRm7YQ+JerwcOtxMuldwej/qMeqOE6xeEngt9mmNiDOreb4TZZIHVbIFBLfvhOc/6arjqquF1db9bxFCOnABCqC+2wRrLX3RTfAIM6mLQOkHo06iel9fj5oGFq74WnrYWvil0FyKACMLRjwggh4rqf1gssGTmwpyYghiDNjAThN6K1+lEe1UpPC2N3dqniIoIIILQKxABJDoigByaAELce0oRphYmw+3x4eEFJfhyR4Neoh2XgntfMT6bhZAXVlTg9bVV/HCKn8MVQIgJ+Qn4yYwCZCZY8MuPd2B9hRpzdxBAXlhZgVOHakJJWqyZg7JTW0LdYBlVg+88vhAnDkrFlmo7nlhcik1VdhFAdEQAOQTUjcoYG8fWIKH3FEHorZBLXkdNhRqfNKnxyZG3bDqyAogfET0EITpHYNAtAoggHP2IAPItUbcrigdiSc+CKTZe+iNCr8PrcvDDFM76miNr9RGKCCCC0CsQASQ6R5sAUmd34ePNtTwxHw1q+4qyZvUmaAJIUVoslpQ0cqyJjji9Xqwtb8XNU3JZACFh4O/zSvTSSMqaHSySZCWY8ej5w9h1VJPDjTfWVOHr3Y1c54RBKTh7eAa7qapqceIXH25HVSt1FYN0hQAyMisOvzyhP7ITLfjj3F1YXNLE1r8dBZBEqxG3HZOPmQO1efXP1bE+3lLLQlJ+ohUXjcnEzAGpcKlr8eHGGjy3vILFmq4SQOgn6L65u/W1kVS0OLCv0dkjP3OECCCHDlmDkLccc2omjNYu7+oIwneO1+XSrD4aarslzvHB8p0IIDEmi2YBYo60ANm/+wm9rNMqIQURdSI3Cj9UJzs9UJ3Aqk621zmo8yIiqkXZLmxVZHnwUFG2DeVAbeq0OFjQ+S5CCiLqRNkobFX0nWrHil7G7Pd8CL08arXwlZG76rAiLBt1h/rqTsq+Q0QAEYSjHxFADh+avCAxhGKDULB0muQRyxDhaIL7lh4Pm4972lrhbmniScrv4omqMEQAEYRegQgg0TnaBBDiQK27/vVNqGx2sgAyJFM7t862ufLlDbhibBYLIDRK29++5++sxz++3sdxN84ano7bj+3H63kb/4ZqJ7Qfu9ODhxbsxZKSpjDrD6IrBJCBaTb89uQi5CZZ8fHmGjy+qIyP01EAIcblJuDW6fkcV4sItFdvK/1MrK9swcOqveVNmguXrhJAKIZX+NmHs2h3I/6prkFPDYQuAshhYDDyuMQcnwSDejXSfCmNT7pvukUQuhyyPKexCFmjex1tanzSCHdrs7ohHGGL9CgcUQEkxmSCJT0blpQMVjkFQVCoHpTX44GnvRXuxjp1g2ju1qc2RQARhKMfEUAEQeixiAAiCL0CEUCic7QIICk2Ex67cBiMB3i2g+akKGh4Q5sL954yACOyO3fF43L7uO5ZI9Jw/qhM/zCtUyg2xrPLyjlwNzEuLwE3TM5lEYLicvjUP7p222rs+O/yCuyobYc3yj04J9GCm6fmYWBaLJ5ZVoYFuzTrkVAoiPplY7NQb3fhByFB0P2kxppwz6wByEu2oMXhwa1vb+FYcPefMQh5SRa8u6GGg6D7KUq14arx2SjOSYDFpHrC6h+1za0uGB3/f6q9LSGusa6ekINThqRia00b/rFgb1gZjZbH5SbilycUYm1FC7v5ouD0oVwyJovP4UDP4izc3cjXNFRg6UmIACIIQk/liAkg1Hmy5RbCnNQl9ydB6KX44GpqgKO6HF5HZMC1rkAEEEE4+hEBRBCEHosIIILQKxABJDpHiwDSUyHhg1xikYWKy+NDebMTzQ43u6PqiSTbjMhJtCLeYkBNq0u116Xa/d0/ydxTEQFEEISeyhETQMjyw5adz8tkst/qbEZzez08Pk/IgwOR86iktEdZrdBWhhfpuYhNOsuFrA8s8hGjElYSUj/410/kHrQp4sj1RGfneFAtiVxggrkO+1DZzvfbSZk+vx1eElkvsCZkPjzakp+wsrBiLbPfLaLU9xNSq2ORnu2wktFLIoo6u1rR6kfW1Gvx3wB6dn/vg6O2Cs6acvg8Xf9khwgggnD0IwKIIAg9FhFABKFXIAJIdEQAEYTOEQFEEISeyhETQOIHjQwE9KloKsE3Oz7FvoadqrMQ6uonJmJCWct2mF9V2cgSfYlfOk4tR+43+JdQS3qm45ZEcH5Xew2voa/jl2BJx5pacTBPhB1LL+uwRXg+kIk8v8DfiDrqb2CdRkhJ6B/mYM6f0JZC6qrFqNtqBbwU/OsnZJ3+J1jecUn91esE//rRyoLrotQJufZh7VSLB9NuQlvy/9XXB4uD60I40GeHimNgQII1GUOyxiArMY9LyJ+3XQ0y6LWrEQFEEI5+RAARBKHHIgKIIPQKRACJjggggtA5IoAIgtBTOWICSNKI8ep+ok1kLt41By8uewROd/e4+BGEowkSTuKtSTh/7PWYOfhsbaUafLfs2Midhq5GBBBBOPoRAUQQhB6LCCCC0CsQASQ6IoAIQueIACIIQk/FL4Bod6juJGSO1OVxivghCDoU/K3F0ahSk75G0X2agiAIgiAIgiAIgiAIgiAIQp+i+wUQQRAEQRAEQRAEQRAEQRAEQRCEI4wIIIIgCIIgCIIgCIIgCIIgCIIg9DpEABEEQRAEQRAEQRAEQRAEQRAEodchAkg3QQGuU+MyMShjFApSByPBmoyYmKPvchsNJuQkFWBg+ghkJuRyvjswxhiRGpuJwZmj+ZqlqWtnUOsEQRAEQRAEQRAEQRAEQRAE4dvAEZcbNy6fBl/MIl7TxSSNnKAvAQu2f4QXlj6k53ovs4ZdhJOGXYDk2HTE6EGtvV4P1pctxQfrnkdZ0x74fF5e78cQY8Dk/ifh0gm3ot1lx4frX8CiXZ/ppUFOVPs9a+SVUcQUHxzudpQ17sbqfQuxvGQe7+c3pz+OtLgsvc7+eXbRA9hUsRJen0dtk40rJt+OAekjEGdO0D4pPh+aHY3YWL4CH677H2rtVdqGiv5pQ/HjE/6stvVizb5FeHn5P3k/oVw49iZMHXAyNlaswAtLHuJyOo8B6cNxwdgbMDBjZOB6+dSxSht2YfamV9X5fAOPun69lfPVuZ856ko9B7Rs3wCv06Hnug711lyeMnria3r2sGhYv9yr3qtui9ieNHK8+qvtfk3pIvz7q9/ysiD0dfJTBuDeM5/Wc0Bb6W64Guv0XNcTg5jbkkZNeFzPHhaNG1a41Ev3qOiCIHz3+HyfJxdPmqXnugTV32hT3Q2bnu0yEgaPgsFi1XPAtrtVs1XfUxAEYPB9sxFj1H6uPfYWtO7eysvdgRrzbUkpnjRczx4WDetXbFKjky7ZVzTiBw6H0Ran54Czn1urxqhy3xAE4p1rR8Nm0uaoaC6D5jS6kcbkURNT9OXDonHD8qVqxDNZzwqC0AtJ8lmtMcXFTrEA6UKspljcPOMeXDLhB8hIyIXZaIHJYOZkMdkwvvA43H7Cn9AvZSBNKulbaZC1w+T+JyDRloLMxDwUpQ9nq5GOJFlTuE5kSuVjjsmfhmum/AwXjr0RNnMc0uKzo9SNnuIsCaApbRIz7jr1n2pfxyBJ7ddk1M7BpM6HrFqmDzoNt878IwpSBgUEC9qW9kGiz8jcSdyOjiTFpnKdFFsGH4dIjc3ALTPuxbDscWHXi5aL0ofhpum/w8TCE1ggEgRBEARBEARBEARBEARBEISDRWaVuwgSAs4bcz0mFBxHGVQ1l+Kx+ffg529fjN98cA0+2/Q6Wh1NSI/P5if+461J+pYaJAyQcOCnKH0oshLz9FwkZGnx2Pzf8ZPxlJ78+o94f+1/UdG0j8tPGHoeMuJz8ezC+1XZfXjqm/vw9Dd/xpdb3+Xyyqa9eHfNs7zen8j6IzuxAD896W9IjcuAx+PGyr0L8Nc5P8Fv3r8G//jy11hXtgRujwuFaYNx83H3IMESKtJoqgad49SiWUiypXF+f5wy/BI+Vk1LOV5c+rC6XhfhV+9diTdXPYmm9noYDAZcOelHLIoIgiAIgiAIgiAIgiAIgiAIwsEiAkgXQVYd0weexpYK5LrpL3N+zK6baBK/urmMXVqRayiXx4nh2ePZsiLUCoS2NRlMcHoccLjbkJ88ELlJRRwbIxrkIopcXZF7IErk8oqO8fbqJ1Fnr+Q65Fpqc+UqVfYllu1RSb1urljFZXX2aqxV2/F6PdmdLThj1JVsOULuqT7a8CKe+Pr32F69DtUtZdhQvhTPfPNnfLPjU25jdmI/dmllNIS30af+Dcsei0mFxx9QuBicVQyPOtbmytX4Zuen6no1oK61Ep9teg1zN7+FVmczLKZYpCfk6FsIgiAIgiAIgiAIgiAIgiAIwoERAaSLIDdNFpOFLTPIsqK5vUEv0aB4HF/v+Ign+Ul4YGsJXf8g11nTik6B0+NkkYSSxWTFkKwx7FLqUGh1NMPtdeu5QyMtPgvFuVNYxNlVs4VFCBJaQrG7WvDF1nfYwoXKKG5JaLByEnj21G1FvCUJk4tORP/0YQE3WdGgY1E8FIvRgqyEfNhMcQFhaNXeBVi4YzYW7pzNgosgCIIgCIIgCIIgCIIgCIIgHCwigHQROYn9eDKf3FxtKF+mrw1nR81GvLzsH2xVUda4KyAujMgZj+ykfmhztmDhzk+xq3YTW4IMzRqD9ITsgCAQCmkKOUmFgVSQOhjFeVMwbcApSLSmoN3Vht21mzn4+sGSm1wIkx7wbtGu2XB5KF5tJBVNJdhbvwNurwtZCXl83n7aXK34atv7qGjei6K0YWwFkmRN1Usj2VyxEsYYE0bnT8Nlk36I00dejmMGnqquyQQ+ybfXPIUXlz6EutZgwHVBEARBEARBEARBEARBEARBOBA8s964cfk0+GLILKHLSRo5QV8CFmz/CC8sfUjP9S5+feqjHLi8pH4b/jz7tgjLic4g64gfH/9njMybjO1V6/CveXejKGM4LpvwQ+Ql98ebq57AfHXd/BYQ5425DmeOupLFgfVlS3kdYTZaOaA4WXFQAPE5m9/kmCChlhMxMQaMy5+OW2f+nuN9vLHycexr2KmXAscPOQeXTLgVFrWvv835KbZVr9VLIqF4J7OGX6jq2vCzty7kmCAUO6SxrZZjhYzOn4ozRl6BdnV8Og65A7tq8k8wpegkbKlYg0fn3w2P16POsQjnj72eg6DHmuP5upGIUm+vRm1rJfbUbWFXX/vqd7Brrd4IxYTh91SnZfsGeJ0OPdd1+Ly4PGX0xNf07GHRsH65V312OzftOUySRo5Xf7Xdk4s3inMjCAKQnzIA9575tJ4D2kp3w9VYp+e6nhjE3JY0asLjevawaNywglR1TWX/jokxmhBjMqukXknE/za3s8AmB9724Pau1/oWTYnc5tvsJApddpsP30/X7DbKTqLu91sejBoZ2pfrSddCb5vP44bP7YLH4dD6DeqH/jvF5/s8uXjSLD3XJaj+Rpvqbtj0bJeRMHgUDBarngO23a2afZB9d0Ho7Qy+bzb/ThIeewtad2/l5e5Ajf22pBRPGq5nD4uG9Ss2qdtjl+wrGvEDh8Noi9NzwNnPrVXjWblvCALxzrWjYTNpD8ZSn4TmNLqRxuRRE1P05cOiccPypapjNVnPfneom5eBxiUmC2LIxbyBOoiH2EkMVD/wdge/Z1XzEJsRIGy7b7uTjhxGeyII39Hhd/U72UHE6m95INos9Cfn8BscQnBf33q3akMf/SZ63eq/GqM423mM8p2PTxRJPqs1prjYyacmAsjhc+fJD7LLKnL/9MBnt1NnTi/ZP/kpA/GrU/4Ji8mGHdXr8emm1zgo+LEDz0BR+jBsrFiBF5Y8hNrWCq7vF0BowqaxLTjpRaKHzRwbcEdFbqreXfMMW4L4OZAAMnPwObh0oiaA/OWzH2NHTec/WhePvwXHDzlXfU1i8It3LuG2+gWQv3x2B8zqxn3xuJtZCNlSuQYvLX0Ep4+6IkIAoTZRLJH+aUN4Yi8vmVIRXwMjxURxO9gihj435HarNyICSCQigAhCdEQA+fbEGI0wxiXAGJsAg9WqiSA0wFC3Mr7bBO5o3XBrO6hdduVxO99X19+5v8UOu6QNh7mTA25OFfx9uUM81n6rhxce4p416E0kAUT1o3welVgEUYMMewvczY28/jtBBBBB6BWIABIdEUAEoXNEAPl2GMwWGOMT+d5isFi0e2+MQXX19B5ioKP4rXqM++eAu+zKY+5nX6qo68/uW+zxsBvRBWex3134C7/F+OSAVYMVDmGv4agNuSvdYXzibm2GRyV6cOu7wi+AiAusLoICnVMsi7S4TPW+R7+sNKlPAsZ10+7C4Mxidh01rWgWix90g+uXOhiXTrgVp424HDlJBbzNwPQRyEjICXMzRVCQcnKl5U+Pzb8Hzyy8H9uq1rGwMKnwBMSa4vXaBwcFT6dzIDIT8/g1GtQWitdBQdvr26rV8Tp+kH0sViwrmYealkoMyhiFyUUncXD1UGg/5DqMXGmtKJmP2RtfZ1Hm6YV/wvNLHuSA7RRgnVyBjc2frq7rt/4qCoIgCH0VgwHmpBTYcvvDlt0PlrRMmBNTYCIxxBYLo9UGAyWLP1m7PpkPJlm6MJk7TZrlS1cmelrtEBOJT4edjIeXVP9i/0kNPsOWDyHxwLWzpHozIUn9OfREqFe6DvT5ImHPkpIOa1YebPlFMKnPd6CeIAiCIAiC0KOgvqglPZv7bdbMXJhTM2BKSIYxNp7HJzw2+c7HJ9HGGN82RR+XcIo6vjjcpMYKh5oixhqHmtSY4XBT2FikY1LjCE4d8weRoo5JQtNhjk0o0YyteqVrQZ8vGp+Y1fjElp2vxuGFanySzOPy7xIRQLqIyuZ9HAA90ZaKkbkT9bXhDM0axxYQFBw8zpLIgsCk/sfzh6ShrRZ767ezVQe5f6po2gu7s5nrjMyZxIHSQyFlbXv1+kDaWrUGK/cuwNI9X6DF0chxQFJIjOEP4sFBIg6dAzF94Gn8Go3C1CHISS5gC42yht3wqn8dIVFkXekSbKpYAXJdNXPw2ShIGRQm5BSmDsWtM/+AKyf9GJkJuWh1NvF13FmzEcv2fIl31z6nrkGLOgcDBmaMoO+TIAiCIBw0MarDTYMKa3Y/mFWnizpj1AkUhF6H6u/RANOckARbTj+VCngAIgiCIAiCIPQcTKqvFlcwCNaMbH4gi/pvhzJvJwhHC/S55vGJGofT2MSakQMSqL4r+FsmLrAOH7JyuOPEv7Abql01G/HPeXej1dmsl4KFkcsm/hATCo6Dy+3Anz69Ff3Th+C6ab+CyWjGi0sfxprShXptdVM0mNnN1ISCmShvKsE/vryLhRG/Cyyvz4dbXz1Vrx1kePZ4XD3lp8hKzMfDX/wSWypXBUQNEhL25wLLGGPEj074M0bkTITH52YrjMW75uilGrGWBFw07mZMKzqZ4478a95vsLFiGcfwCLrA+jFq2GVXjLouI3Hl5B+jIHUQt4NcdG0oW84usDLic/HHc/6HpvY6vL36aSzcOVs7iE6cOtb/nfUMUmIzuB3PLf4LmUnrpb0HcYEVibjAEoToiAusg4fEDhI/6Gn4jqKHq92F6k2VqN9dD3u9Xd1zPQFjYm0hJOqUP+9f0eFVe1F/Q/P+yvpLaKFWTklbF/xZ0xcCL2rBXxaySATboi/4X4IF2jp1G2VfrHS79hcFKutLIfsIyyu0JX+BtsgvwSqc4WygTod8ALVCXxdoZ6COthDYb5R9dKgaqKy96CvVS2g2uEM/Hd/HKHnOKMLWA166jqpyDPtkJuturzZYpaxeJ6KPwlnaLrio/wkQei0Oti0etweWODOSC1KQOyYP/Y8pQlJ+cqBthM/rhbfdzvcIr8upr+1mxAWWIPQKxAVWdMQFliB0jrjAOjjIWpesdsniQOtEatCdpKbViZ217ShvdqBVjU1UVzPYT9Tx56J2Oemv9j8MygfW8UKwjxnSDQ1HrdDWBUs61o3ehsj1XlWinWmMWlKFennH+sHNtKX9ty28jh9/Nnx9yPnqr4yeoRetfrDUv9RZG6L1+QPb+F95IViv476CJRqh1emF5nwN6kctuF34Fh33Rwu0TegsHZeFbBaxjb7kz/Or+hMsJ/Q6ISv9i6H7o7FSnMWI3CQLhmbEYXJBEvolB/vaBLnpdbc0o71yH3xHanyikBggXQyJB5dOvI3jYhAUC+TtVU+yeJEal4mTh12I8QUz2JLjs02v48P1L+DG6XdjdN5UjnNx17uXw+5q4W39nDL8Yo6bEW9JwmNf/Q7ry5fhnNHf268AMiB9BK475i52ofXk13/Ayr1fq7qaL+gDCSDEkMwx+OnJf2UBhqwvKJbIkl1z0exoQEZCHk4eegHGFRzLAcupPc988ycWekbkTIgigJCbKyNOH3kFThlxsTqPRF7nF0DoW3L/+a8g2ZbG7fhw/fNYX7YMbo8TmepYZ42+BpMKj+f4Jm+sfAJzN7+hNgn51vUSRACJpKcKIOT2LTuxEBaTFe2uVg7U7/Ts/72KUf8SbSlIj8+Gw92OensV2lx2vbRrIaus9LhsxFsT+Bi1LZVweY/cD0tPJiMhF0nWVBZc6X07Wu8lIoAcHDSosGblw5KcRj9++lrVhn0NWP/2Omz/fBucLQ543apLTj23g/w4hFWL2KYbP1NHdNcha7rxuAG68Bj7PZdQjsR5+TmMYwU37bATlaWf4BhjDIxmIyzxFgw4fhDGXTUBySSEBD7zPg4+2Fay/ciIICKACEKvQASQ6IgAIgidIwLIAVA3J3IDZE5KDXswy+nxYm15Cz7eXIut1Xa0uX08kUx3lkPvlhz6/ajb72D7OUC3HzsK3XLMg9zpoR+btgidcjvwHg59i0PgADvjY6uDG9UfkyEGVnU/mNwvEReOycKA1JCuvPpgu1XfguYxKE7IkUAEkG6ALBZ+deqjLD7QhArFtuCYGvwBMLEYsKVyNVtW0Kfy7tMeY1Fgye7P8czCP+t7CTIwYyRbc/RLGYivd3yC11b8G6ePvHy/Akh+8gDcNOO3HEicrverKx6Fy6MNeg9GAKE6p464lC1NqM3kysrj8/D50IA69DxeXPoIqpr3qQ+6r1MBhEiwJuMHM+7F4KzRaltDQAChWCUTC2bi5hn3cD26XmQlQsekiVyz0czH2lq5Bv+a/1s4umnS+LtGBJBIepoAQuLFlZPu4O8kBfinltENvqmtDp9veQeLds1mwbAjJw+7iN3JUUwdo/rs0zb0faQYOZ9ueAXry5cGvp9XTf4JxvWbzoLi3+f+jF3ZdYS+m8cPOQcWo42vye66LbyevmN0bxhXMIMFRX5SQK13uttR3rgH7619Dtuq12v3I4XFaGW3dKeNvIzvLbtqN/O+sxP7cfn+qFXf7dkbX8P4guPU9348Pt34Kt9rOgpBJGJ+f9ov+Z7x/rr/YUP5MkwoPB5nF1/NLvo6QkJtXWsVNlaswFJ1TyR3eNEgV4I3HXs33ytW71uIV5b/Uy+JhOIrXTD2RkwqnIlYcwLditX9xcvxjjaVr8C8be+HHcdmisNvznicX/dHm6uFLezIKu9IIwLIQaDeaEtaFmxZebxM0NP6G99dj+X/WwZ7TSsLH4LQmzAYDYjPjMexdxyHATMHsTDix2Nvhb1kG1uFdCsigAhCr0AEkOiIACIInSMCyP4h9z8UDyFU/KhudeHZpWVYVNIIl4fGw3I/EXoXJIZkJZhxydgsnDQolUURP+6WRrTt29X94xOFBEHvBmgC9C+f/Qifb36bJxrJcoEm4Giy0eVx4fMtb3Gg8uqWMo6jQRODREc3U35K6rbzhCDti1xIkShA1iKE09PGrx2hSVO3OhZBFie0TRAfXLoo4xc2OkJlZKHy4NyfobJpH29P7bfq50HHp8nOZxbdj8rmvWqP2k2aJloJmpQkISMUatOczW+q1wbOO70OdRxe5Mnt55f8nZ+Kp+tFxyEhiV7pmi3aOQdPffOnXit+CD2fUbmT8atT/4XivCmItyby94Dcv9ErWRVcMuEHOLP4aiRYk/QtyPLJwLFtqKwgdaDqDMYGtiHRsyh9GG489jeYNfxiXkfUtVYiKTYNaXHZGJ49jteFQnrT2PzpSI/PYQsssmIg6Lty1eQ72GIsKyGP8/5jkTBCwuOPT3iABQ+/ZkVCZ4ItGcmx6VyHUrItVeXTDpjIJR1dh6RYqp/OYgbtryN0f0uNz0RKXAa7BiQS1LmTQBNtv2QpNzBzJAskfrd50Th24GmqfrpWP2OEeg9y9JJwcpMKcdcp/8CJQ8/j+mS1Q9eF2kIC8UnDLsQ1U+9kQYGsdAiTugelxWWFtStaIvd94fdWoSdBQfvIv6j6YHLe4/RgxXPLsPiJRWipaBbxQ+iVkMjXrD7fn/3uU6x5fTW8NJLWMcbGwZKZq+cEQRAEQRCEI4UlLRPm5LQw8WNfowP3zN6Jr3Y1wEFWHyJ+CL0Qj/pclzc78fTSMry9vppdu/mhoP88PtHH7EcCPpJYgHQ99AQxTazRxFtDWzU/hd3R7Y1/0u1ArlionlZD+3vg7bQaoduEou2vs22D0GRpki0NhWlDEGdOQEVTCSdy4xONju2MxN+uyHKa0M1JKkRWYh5PpjbYa9g6hQKjs3uSXoxYgETSUyxAaPL+t6f/R30PUlkcXLL7C8zZ/AaLFUXpw/l9G5xZzGLi01//CWvKFrG4eM2Un2LGoLP4O0Sf5Y/Wv4it1WtBruUoDtCxg85Airo3EC8seQgLd33K94o/n/Mifz8oHk7HeyWJJrfMuJetUVaUfIWnF/6Zj0Wu9KYUncwWFNuq1uHLre+p784OJFqTccyAU1XZrIAA8dQ392HZni9BrvjOUG2n9n+17QN8seVtpCfkIE53U0fMGnYh+qtjklr5zKIH9LVAm7OFz/+SibdhZM5EfLz+ZXyy8WV1XwgXZUmA+PGJD7AY9PrKx7nNJMKQdRm5BHtu0V/YjRh9u+nOQOdPIhMl2oYsO+g3w63O0Q9Zcfzl/FcD59PQVoO3Vz+Fxbvmct4PWY795KS/YmjWGN53Sf02vLvmWdTZq9A/dSi71huWM46vwxdb3mH3ey2OJiRYU9T+X2ExdkXJAmyqXK7vMRyHq42tTzqe85FALEAOTGzBQJgTtYfCfB4f1ry2Civ+uwxtDUf+/RKE74oZP5mJMZeNY8sQgvoVbWV7+GnubkMsQAShVyAWINERCxBB6ByxAImOwRaL2PwBMFqDXZntNW34zac70OSIfCBZEHorFmMMrpmYgzOHpyNOt1SnuV57yXZ4WoPxs7sDsQDpZtrdduyo2YCVe+djZ82mqD7/aaLzYIQIrU6w3oG385dHr7P/bYPQh5FcWq0rXYwlu+dyXJPOxA9if8fU8LcrkjZXK3bVbmJ3YGQRs7lyFVuO9HbxQ+i50MT5WaOuYosNsmx6Z80zeHbR/dhbv53dVJFLp082voKyxt0wxpgwOn8qW3rQBDWJDiR+VDeXsTurr7Z/wCIobUvuqF5a+jCX0Xfi1JGXwWqKY2uvDRUr2LKgf9pQFgRCGZk7CXGWePWd8GKR+o6Q4FGQOhiT+p/IQsjyPV+xwEH3HHKxtaNmI15c9gheXf6vgHuus0d/j0WYjrQ4m7C+bCm7nvKnffU7+etMwkDo+nVlS9DYXq9v+e1ZW7YYq/Z9g9Uqrdr3NeZtew+vrXgUa/Yt5HKKtRIqyBDTBsxiSw4693Z3GxKtqRiUURxxTscOOh1F6hrSe7B412fslo/eL3oPFu+eg2cXP4Bvdn7K7sfofaM4Sx1Zr85z/rYPoya6T30X4odwYIxxCUHxw+tDydI92PThRhE/hD7HN/9cgJ3zdgT6UQazhV0vIOTpQ0EQBEEQBKGbUGNRa3o2jCEPXOyqa8PvZu8U8UPoczg9Pry8qhIL9zRy7BuC5mvIPVyodVR3IqMgQRCEKMRa4jEm/xgWJErqtmHu5rf0kiCbK1Zh4c7PWDxoaKtjoWTm4HNA8Wtokv7tNU+jqqVUrx1kbelirNr7NQuK2Yn5GJQ5im/+C7Z/yJNVZHFC1gt+bOY4DMsay0JJRdNebKtay/VOHnYhW0uQZQMJCE1RhIlFuz7j41HbyCqD3Ez1VCiOCFl9EXQ9SIbyQy69KJ4KxTfZXbuVY6gYDUYWnPJSivRatJ2BLV/IFRiJSm+p96CjWz4ShFaWLMDKvQtQ01LBYhf9E45+LGqQ4ae1ugVbP9mM2u01+hpB6DuQAPjV375E/R79d0HdO02x8TDFhQvLgiAIwkHS4bk8g3QdBYGR70J0yMWPUfW9qA9G1NtdeHjBXjS0Bz0cCEJfos3lZRFkR00b/G7fyDrKnJrJy92NCCCCIAhRoCDefssCchtFVhYdoYl1con1r6/uxntrn2VLpn6pAxGjbq2NbXUsckSDLKFW7VuANmcr53M4+HgMBwCvaS1HvDUpzLJhQPpwjv1BYgdZH/gDp5N7OhJCqprL2OIjGnSsRTtnw+vVnjLJSSzg1++aDHU+WYn5gUTnOL7fDPU6guMYaW4Dg65aBmcVc+wOuk5fbXsf68oWo91l58DtRWnDWPggyF0fCUiUJ2uSlvZgMHmy0CHXY5SqmvfhrVVP4LlFD6DWXsXXKRR/e6Iliv1C74XQs4gxW2GK1yZ3afK3eksV9i7by3lB6Iu01dmx7KnF/H0gYiwWGONoIC73L0EQhEPF5wt/YjvJKvHgBIFIjTWFPUrm84h1A/W1TAlJMJi18TzN9b6zoRo76zr3qCIIfYHyJic+2lwLuzMYl9OSmqG+MppbrO5ERkCCIAhRoPgfBv0mTKJEh4e+OiGGg2iT9QK5oSIrkM6ot9fA49NEFQosTp1Gp9uB5XvmcQyK/JQijstB+xyaNZbjZrQ6mtl1lLZdDIsIPng5Jge5xuoMrf3aGdCxegLnjr4WF427mdPF42/BZRN/iHPHfJ8tOrZVr8P26vUBoYfOdfqA09nig2KqkPhB1h3kNo8CuPdPG8YxT4i0+OyAcKRZ32jnTZY8Ewpm4sJxN0Yksq7p6EZr+sBTcfWUn0ZNI3ImRNQXvntMCYkB81mX3YmK9RWw12oioyD0VXYt2In6PVqcIBKGDdbYwGBcEARBOHi8Tpc2i6kzOEOLSScIfZ0RWfFspe/H6+r6eKZHGxRnjON+6A+dVDY78NXOBokbJAiKRXsaUdLQDv/Xgb8vZC3VzXS7AOLzBiflKNB1NF/rgtBXoe9EnCVBz4V/X4TvFrJC8PtO9+jWEweD5rpJ235/0GQ+TewTwdg6Pqwomc9CSGZCLgpThyA5NpUtPch6YUvVap7497dLHYzHYdGsU0IJnax3err2qZOQvu4hQUHkyfUXp4yRfK4kZhAkHJGw44esPIZkjVYdayPH/qBth2SN5VgsdL37pw9BdpJm2WIymALvQej7RhYbhelDMaHgeE6T+5+EaQNO5UTXV3s/gpQ37eVYRNFSbUsluxQTehamuOC91NHiRNWmSj0nCH0Xd7sbuxbs0nPqXmi2IEYlQRAE4dDwtreGjdVOHpyqLwlC38ViNOCUIWlqLKUPCtXg1GOXB5AMVhtiTMEx+PLSZjS2i2WMIBB2lxfL9jbBHfKbakzofq2g2wUQT1vw5jcwYySmFp0cNuErCH0VimkwJn8aRmSP19eojrWjXUSQHkJta0XAgiMtPkuXKiKh95CsF84ZfS0HKfcLFOQmaX9kJfYLCBPVLUELDbLW2F27mYOgF6QOwuDMYn1fMVhR8hWcgeDbPtS2VPDTNmStsj/yUgYERAFyl3W4eLyuwLUhd13+fYdC1jNWUyyLM9EEmheXPoSnv/kTp6dUevKbP+KLLe+wGDQwfQRyk/qrM9b2O75gRkA8T1fvxSUTbsWF425gyxgiJ7EQ+ckD+Ho2ttWqH1LteGlxQV+StG7+tg/wn6//j9OLSx/GvoYdemkkK0rmceD7aGlHzYYDik7CkYeebPfjbnehcV/Q/Zkg9GXKVgdjURlMJk6CIAjCoeFubVbjtOAE5sR+iZhSIA93Cn0XGqmdOTwNo3LIAkRb5/V44Gpu0DJ9GLK2jTEGH7DbUNGqxqP6Q4yCIGCd+k7osdAZoy1OX+o++DbVuHH5NPhiFvGaLsaclAJbvjb5Ri5aKEhvqOsXQeir0BPpSbY0pMZl8jLRXlkKV311t4gg6ut3ecroia/p2cOiYf1yr/pOR856dxFJI0kU0na/pnQR/v3Vb3n5SEJuqH5/1nPISMjB1qq1eOjzOyOe+qfg5FdM/BEmFM7EntotPIl/4dgbMW3gKaquD4988Uu17Rq9djhXTb4Dxww8DWaDBffP/iH21G1lEYQm8U8aegEunnALNpQtQ5vbjuLcKahvq8Zj8+9BZVMwpsEtM+7BxMLjUd5UgicW/B5ljbv1knBum/lHFmpIULj3o+vVPbgaZ4y6Emeq9NW2D/D+uv+iuT28o/q9KXfi2EFnoMXRiDvfvkhfq0GWGD847v8wrt907KzeiEfn/5br+aHjDM8ZjztO/Au39/WVj2ND+TLMHHw2zhtzHbvz+ulbF6DVoQU8J+jjRFYgl064jeN9vLnyP5in2kafsp+d9CAGpA9DszpGdXOZLhWpH0n1vSHxh75Di3fNwXtrn0NDWy3uPu0xjsVS1rCbry0FV+/IwIwRuHzSjzh+yLtrnsXnW95S77kNfzn/FX7v/7f47/hm5yd67Z4DuQi798yn9RzQVrobrkbNvU13oN7L25JGTXhczx4WjRtWkFlUt828JgwdDYP+pFXNtmq8dePrcLXt3xJLEPoCKYUpuPrN7/My9S/aK/bB1VDD+S7F5/s8uXjSLD3XJaj+Rpv6fbDp2S4jYfAoNrf3s+1u1Wy/daUg9HEG3zcbMUbt59pjb0Hr7q283B34fL4tKcWThuvZw6Jh/YpNqt/YJfuKitq5LbcQluQ0Xib2NbTjX9+UYm1FMG6dIPQFLMYYnDk8HRcUZyIz3uL/SsBRUwlHVfDBi26iMXnUxBR9+bBo3LB8qfpCT9azXYY1Mw/WjOzAveJH727Fjro26WoIgk6yzYinLxmBBIsmFHqdTrRsX8/LXU2Sz2qNKS528rexOwUQ8sdNHQUzdRQEQegUeqqovWIvW4F0ByKAHDo3z7iHrQ9IvH1hycNYtGu2XqIxNv8YXDjuZuQmF7L1wntr/4tBGSNYcDAZzdhcuRpPfP37sIl+YlTuZFw+6XYO/r25YhX+s+BetLnsemlMYB9kQaHeOZhNVny+5W18tO4Fdvvkh47/w+PvY6sJCgz+wbrn1bLfQkRjSv8TccXkOxBvScT6sqX49/zfschyOAIIceXkH+PYgaez0PO3OXdgb8MOGsRyGe2fLGLOGHUFtlWtxRsr/4PddVv2K4AQJGRcQALSgFksZtA5kwXM96f9gsXCN1c9geUl8wLHISFmsjq/88dex5Y3zy36C8cPuWbqnTim6BQWFl9d8SgLKXQd/ZiNVpw16iqcNOwCFrFEAOmco0kASRw+NhA8rXpzFV6/9pXAZ0UQ+jK2lFjc+NktWkZ9J0gAcdZXa/muRAQQQegViADSOQaLDXH9B7M7QYJuGxXNDnyxvR5f725EWZMDTo/cS4TeiVF9wZJsRgzPisPJg9NQnBOPJCu5H9bKPe122Pdsh8/T7Q8793wBJDsf1vRsPQdc9/omda/wx7cUBIGsxl69qhiJVl0AUfeNli1rebmrOWICCEEdBGtOP5gSktXNsdvmTAXhqIUGF2T94WmjSfDu6TSLAHLo5Cb3x89O+juSY9PQ5mrF3M1vYenuL2B3tWBU7iScPOxCdlPV0t6E/yz4P+ys3ciT7iRejMqbDK/Xg501G/D+uudR2rCLhYHivCk88Z6XXMRv9b++uhubKlaEWZeQy63LJ96Ocf2O5bzb62Lrj43ly8Pq0f5+etJfOT6G3dnCAdQX7PgYlc37VGc0FeMKjuU2kpUEPfX717l3qPZsYmHlcAWQaUWn4IJxN7Bosbd+B1t57FL7TopNxcSC43FW8dXqODYWEd5a9SQLNwcSQJJsqRwInep9uvEVzN70Oi4YewOOGaBZ1Nzz4ffZeiWUkTkTWYzJSMjD6yv+ja93forU2Az85KS/sbusdpcd87a9h693fMJuzdLjsjFj8FmYPvA0Ph4RTQD5atuHWLV3AZd3hNx/7ajZCFcUy5LuRgSQzkkaMU41WLOmIwHkte+9zMuC0NexJtlw09wf6DnwwxbOOhFARAARhOiIALJ/2MNFXhE/6EnQncPh9nKiAMdyJxF6M+R+2WyMgc1kUGPR4HSA1+Vk8cPr7J6HOTvQ4wUQW04/WNKy9Bxw7WubUNUiAogghPL61UEBhOarmjev5uWu5ogKIAQFADInpcKckq4FBBIhROjrqIE2dRRo8pKS19m9k6kigBw6dIozB5/DYgQFySYhguNLqPeO8iRAkHul99Y8h693fsKT7QQF5L752N+iIHUwCxYuj1NtogkXRoNJ366dhYGFO2dHuGiiCfgThpyHSyZoE1bbq9fj+SUPoqKphPOhFKYNVcf6DccUobgU1EY6ZgyoU6raaDSjzdXGMS8ohghN3neFAEJtvGjczVyH4tnQOdC+yf0VnR8dd3ftFrbAINGFhocHEkAonsjZxdewaEPuvz7b/DrH++iXMhAr987HMwvv52sZSmZCHi4afzMmFByHVfu+xusrHkOdvYqv38Xjb+F28vvmcasW6NdFH9STWEVWJNEEEHqfvZ3E+aCB7cNf/By71Pn539cjhQggnZM0Qt039NuSCCCCEEQEkEhEABGEzhEB5ACog5gSkxEbIoIIQl+GLD/a9u0+UuIHIQKIIPQCjrQAcsR+sX1uN9wtTXA11MKlBl3OuproqT401R44qf1pqe6AyT/RvP9Ur6Wm/aWG6Kk5NDXuN7lb/KnpwKm1+SBSi5ZUJ3X/qTWQKEB99GSPTOpHLXpqi54coal9v4l+KGny/6CSy3kQyaUl9/6SOyyRmWb05IlM3o7J23ny+ZMvamJUJzqwLPQo6H1ZsP1DPPrV3ShvLOGJfZsplt0mkRuliqa9+O+iv2K+quMXP4iqpn3465yf4Mut77EVCFlC0DaUSAApV9s9+fUf8c3OTyPED4Im+Usbd6GmpYLzWypXcfykaOyt34Z/zvsN1paShh3D4kasOV4dKxaGGBP21G3Hw5//PCB+EOrTF7BeINGE2tgRrV0+ON3RO7LUxrdWP6Wuz0csZFhNVv242jnurNmEt1c/zVYhtB//NnRsEn/UxeV1oVC5XXfxNTBzJIZnj1f71IJhLVftjxZ4nFxfkXWNR51DTmKBen/i+H0jl2D/+PIu7GvYqb1v6npQ+ywmCwskb6u2v7/2f2hsU/d9da60jcenC1wKkzoHi3rfoiWK2+JV32//eQmCIAiCIAh9BNVndKuxf+vuLTz+FoS+Cs13UMyPI2j5IQiC8K05IhYg5JPbkpkDS2pGwD+3IAhBSEyiJzI99lZ9TdfjEwuQw4JONz0uB/kpRWrZiLLGXTz5TtYFncHWEEYLClIGslUIuamiYOckZvjFiP0RuMQ++r//yfaYGAMSLEnolzqI3VLV26tQUrcNdlerGqdFWilQ2/gSd7LvQLlifwId1aN2Zif2Y4uXdredxY9WZ1OU7aiuttTZPkOPy806yDZ0Vo/alhKbwVYkZKlSUr+dXWEF6tF2atF/DQ72Y72/9nQnYgHSOWIBIgjREQuQSMQCRBA6RyxADgWyBknieKfG2HgYTOZAX0QQeiPkp59ilrpbmnkM4nORVcMR//0UCxBB6AX0PhdYBgNic/urToHma10QhOiQ5QxNZnod4UGsuwoRQATh6EcEkM4RAUQQoiMCSCQigAhC54gAIghCD0cEEEHoBfQ6AcScmonY3AItowYWXmcbvA47wO5DotPpk84HHJcc5MCFq32bQU7INge9+QEqRi0+0LPeoaiaB19ZZz8bdFp0kAcJq3YoDQvWPfhdHML+A1UPYRuiw1PiB+Yg90/VVA/dGJcEY2JaYJBBExKO6jJ2tdXViAAiCEc/IoB0jgggghAdEUAiEQFEEDpHBBBBEHo4IoAIQi+g1wkg8YNGwGiN5WVXfQWa13yB9n1b4HM5QgYa4QOO4PhDX4g2IOm4bViV0IxaDitT6NtGlRk6HqtDnrcJWxWaD6/baRkvRqmrv2hLwXxg2U/HNnVsc2j9A5yPhr4uoq7+qhZ4Mdq2gXXRy4Jr1VJElZBto5Xxug4Fgay+EHYMP8GyMDgbXBe2ZWBRX/Bvyy/qD02qdTxXfzZASHnHKh23VcQYzYgdNA7ps74PW79hvM7rdMK+ZyvHMulqRAARhKMfEUA6RwQQQYiOCCCRiAAiCJ0jAoggCD0cEUAEoRfQ6wSQxBHj4Z8nbV41B1XvPiIBkgRBhwYX6afdiNTjLtFWqMF3y46NHPC9qxEBRBCOfkQA6RwRQAQhOiKARCICiCB0jggggiD0cEQAEYRewJEWQAx6vtsInSOlp9pF/BCEID6PGz43zQnqdJ+mIAiCIAiCIAiCIAiCIAiC0KfodgFEEARBEARBEARBEARBEARBEAThSCMCiCAIgiAIgiAIgiAIgiAIgiAIvQ4RQARBEARBEARBEARBEARBEARB6HWIACIcOWJiYExMg61wJGIHjIEpPS8QYE8QBEEQBEEQBEEQjjZiTCYY4xJhSkoNpkR/SjmIlAxTwsGkpPAUHy2pdhwwJXSajHGhKX7/KfZgU5yWbPtLsWHJYN1fsoUnS7RkjZ7MHZOl0xRj8ifzQSbTwSXj/pIxLMHQWTJEppiOKWb/CZQEQRD6BnzHa9y4fBp8MYt4TReTNHKCvqSOs/QjVL3zkJ7r/dCPZeL4WUg78Wo4yraj7vP/wVG+Qy8NQqJAvx/8C3A7+Bq17V6LtJOugTV3sF4jOl5HK2o+/g/s21ch5ZjzkHLsheqg6sewAz6fB66qvWjbswGNi9+Ft72V15MIQW0zZ/TjfCg+9c/b2qi2WY+WNV+ife8mXh+jOglZ5/9UbTuacrwuGj63Ew1fv8HnQ8QOGo/0k6+BJXuA+i1WbaQfXK8XbnUMqte0ag58fTRAfvqpN6j34Uo9B7Rs3wCv06Hnug6fF5enjJ74mp49LBrWL/fGKPRsl5M0crz6q+1+Teki/Pur3/KyIPR18lMG4N4zn9ZzQFvpbrga6/Rc1xODmNuSRk14XM8eFo0bVrjUS7ep3kkj1H1Dvy1Vb67Ca997mZcFoa9jTbLhprk/0HNAe8VeOOuq9VwX4vN9nlw8aZae6xJUf6NNdTdserbLSBg8iifC/Gy7WzXb59NzgtC3GXzfbDWk1H6uPfYWtO7eysvdgc/n25JSPGm4nj0sGtav2KS6AV2yr4PFYIuDNSMbJH7EGKgP0m3DI50+dJ/q07fkHnryqlk+r4fnKuje4Gpu0OYtjvzvZ2PyqIkp+vJh0bhh+VL1vZ2sZ7sMW04/WNKy9Bxw7WubUNXi1HOCIBCvX12MRKs2h+3zetG8eTUvdzVJPqs1prjYadDzQjfg87jgddhBT37EDR4PU1quXhJO/KgZ6uaoOk4JqfDam9SALBam5CyYU7P3n1Kos5XMEz7G+BSY0/Ki1rOo9fHDJrMAkX3Jr/g4hMGWAFNK9ONYUnNgyx+KlGPOR/ZFP0fc0Cm8DXWGzSmZqk5OxDZhKT0PBmqbIm7YVGSd/xPEFo1R7U1Sx42HwRoHQ2wCLBl5SD/tBqTOuEQTRgRBEARBEARBEAShxxLDE5zxRUNgTkqBgZ7qV2PZGIOhmxMdo4+kDpYQfSt1tArpIUl9zunhAbI+smbmIn7AcNhyC/khWUEQhJ6OCCDdic8HV105HBW7eMLf1m8YPx3SkcTRJ6i/MWyZYd+pK14xtLkPDYveRdV7/4yaqj96HG271wXqE+2lW1XZP1D20u85lb9yH2o+ew6Oyj3qB8uM2MIRiB+miRmhD6jUfPSfwDaUKt9+CE0rZ6uSGFiyi5BQPCPkh03b0L59Jao/fCyiXdy2dx+BffMiPmbylLNYEPG0t6Dy3Yex88+XYOf9l6LshXvgaqiBMTYR8SOmw9rviD6wIwiCIAiCIAiCIAgHj8GA2IKBsKRl8kR92KBaEPoKMTHq82+AJSUd8QOGwhgfOc8lCILQk+Bfa3GB1X0Y45ORNuv7SJl2Luy71qL63YfhrCrRS1V5ciYG/OIl9eMRg+a181Dx6p/YNVXG2bexRUf5C/egzS+KdIbqeKXP+h67s2pe8wVqPnkS7sZw1wZkdVH08xdA/jBJVKE68SOnI+P0m2HJLEDJP26Co2KnXluDVP70M25G6rEXoXXLEhY7PC31yLvmj4gdOBY1nz3L7qt8rs5N+SxZ/ZF90S9gKxyBhm/eQu1nz8HrbNNLVXneEPS//TG46itR8+lTaFn3lV7SdxAXWJGICyxBiI64wOoccYElCNERF1iRiAssQegccYG1P2JgyyuEJTkt0OfweX1wtjpRu70GDSX18Lg9qkgfJqnXwIBJX+cvCuT5r06gTF8M7CfwJ2J7/zaB9WoFL9KfiDqBSkywnXqV4J/gy/72oW6bmusvhX+1euUWhFSL2EeHciLqccLqqK38eX0hkNcJ2wcvhmyj7yy4D/0ldBsm9Djan2BeWwipGvbKxWF11F+9THvlMw8SKNMWtO15if4wkddFew0/joLygTr+Bf9Lh7z+GlhQL5F1Oskr6D03GMkiKbiOHt5t27sT7pZGfU23Ii6wBKEXcKRdYPEdSwSQ7iVp4unIOPMWtqAof/Fe2LetoHeXy1JmXobM02+Cz+Nma43WjV93iwBCT6oU3PYYrNlF6n34ANUf/LuDAHIjW6qEofabPOVsZJ33Y9Xm5SyAuJtqwgWQBW9wvI/OsOYNQdYFP4Ot31DUffECGpd8qDrSjWobmgdTh7DYkHHujzheStOyj9G2YxWv70uIABKJCCCCEB0RQDpHBBBBiI4IIJGIACIInSMCSOeYU9JhyyngJ98Jt8ONXQt2YulTi1G/q/v6Y4LQE4gxxsCm+hQZQzIx5JShKJhaiIQsf/wb9X32eNC6Zxu87XbOdyMigAhCL0BigPRCHOXb4azYCYPZirhBE9gagyD3UIljTuQJGxIs7NuX83o/ZFJrzRkAW1Fx1ETWFR2h+CEUVN2UlKGllCxYcwcifsSxsGT0YzdbjvJwSw+C4oIEtlGJAqPHFo5E/PCp/EEkCw0SP0Ixp+XC1r+TtmUXsajhbqzi7ShYVspxlyLjrFuRNOlMxA2ewOIIWciQu6zKV//UJ8UPQRAEQRAEQRAEoWdDsRksqeT2SptCIcuPTR9uxOd/+EzED6FP4PP40Fbfhr1LS/DFn+bi8/vmomJduVqvPdxL3xFbdj4/fCsIfRHSAmPNBiTbTIi3GGE2dtszw8K3gN8NsQDpXsjKIf2U65E87Vw4a/ai/KXfw1WzD9bCkeh304MwmCyo+/Jl1H72DNf3W4DY8obAY28KWEuE44N9xypUvv6AOkDQAoSElPa9mwNupmKMZpjTc2HJLOR2UNwOihHiqi0LswBp2bQQ3rYW3oYwxqfCklUACnZOcUyqP3kCresXsHjjtwChdnnamlVTIp+Ya9u1BrWzn2HhJGH08UiZfj6s+UNZBCKofdQGug723evQvmutZoGiW8b0JcQCJBKxABGE6IgFSOeIBYggREcsQCIRCxBB6ByxAImOOSkVttyCwLWp2VqNd3/4Ftob2zkvCH2RnNG5mHXvaUgpSNGG7+q31L53B9wtTVqF7kEsQLqYEwelwnKQk/XL9jYhJc6EIelx+pog1JPyeH1oanejotmJ0iYnvFH6V1aTAUMyYpGfZIXD7cWqshY0qm0IEg6m90+CQd3QSxrasakq0qKI2jqpXxJbD9TaXVhZ2sLHIQFiWmEyr69T6zdV29Hi8OhbBZlckITUWBO/J6vVsRPUMcfkJsCodrC5qhXVrdHmYDuHhI4BabHqmsQiPd7M+3N4vOo6eLBP/UZsrW7jdhImdYyR2fHISbRgZ10bdte1w62uWSi0v8nq/Oh1W40dZeo6Uv2hmXGIVdeuI7R1u8ur2q2ueaMDTVHOuSciFiC9EK+zHe17N7ElBAkR5IaKOk6JY05gKw+vy4nm1XP12iGoL7CrphSO0q0Rqb10G4sHHTEmpSN20HjED5vKKW7oZFjzh3EQdvpWeB1tmmjRgdiiMYFteLtB41j8ILyudnhbI3050vk4yrZFbZ9Ttc3Lwo2P3XqRGFI751k0LvuYhRuKJcLB1Ucfj4zTb0TaSdfAmjtI27EgCIIgCIIgCIIg9BCMsfFQg3c9B2x8f72IH0KfhyxAts7eDK9uBUIPI5kSkrVl4ajhlml5+OH0fgeV+qfacExhctSy21W6bXo+fnBMPm6cmocphYkwRnluNjvBgkvGZPE2t6k0IiuOhQGCJv1vmKy156rxOfpjseEUqjZcOymH6xw3IIWFDyIl1oxb1bFp/TUTczA4PVYr6MAlYzJVnXycPSKD8yRaXD0hG9eqbQZ2sk1n0PlN75+s2pyLm9V1vGJcNs4ZmYGLR2fherWO2nP5uCxkJpi5Pok/pw9LU9cqn7ezRBE0Yk1Gbg9tPyJL8yA0LDMO31fto3OLTPl83W+Zps5JHdt/LCEcEUCOEG0lG+GqLWXhI27oFBgT0xGvXsmEtn33Ojir9+o1g3hdDo7XQTE9OqZalZqWf6LXDEJCS+2nT7KljZYeRNXbD6J182I2RbTmDYY1J1JoqPv8+ZBtHkLlW39DrVrnaW+FOTWXRRX/k7V+WrcsRe3sZ6O2j+J5eFsbYLCSS650PvfGhe+ids5zqPnoP6h675+oevcRjllCFjBxQychbsjEsE6lIAiCIAiCIAiCIHzXGKw2NRwOjof3LoscvwtCX2THl9uCAojCaIu0DBB6Np9vr8fcbXWc5u2sx97GdhYiyIpi4Z6GQBklso6wGg1cTpYLn26pxSd6ovINFa3sAmpKQRKum5SLJJv2hL8fEisKUqw8oU/7IAuACfmJiDNr9ch6ZFttG5eRxUNeUtBi18/4vESkxpq5zsrSZvgNKKYWJiIjXlvfL9nGAohfWAmFRAizOgebLj7QXzonEiOiCTb7oyjNhjOGpaM4Jx7lTU68sroSj36zD/9dXo5Vqm2Z8RbMGpyG04amcX1qjoWvnzqeStGORk2gNlJ5QBhSr9p2Mfwe+a85pfk7G9iaha7XuSMzMEFdH7JmEcKR2eYjBFlLkNWG12FH/NDJiB8+jWNtqI82Gld8QvY+WsUQKG4GuZByVpdETe6mWr1mELeqT8JEy4avtbRuPppWfIqaT5/mQOtkCUKxQDrStmNlcBuVmld/jsaF78Cu1pOLAHNyFscXCcXdXBu1XZTIFRe1P37EdGRd8FOO/WGIS4KnuY5joti3LuN21X3xIhxlO3jfZHFCgokgCIIgCIIgCIIg9BiMxrAHApsrutXFjyAcNTTubWTvJQHouyIcVbyxtgovrark9OrqSqwt09zjb69twzvrawJllMqbnexyiWh1enjCn7ahROVPLinDh5tqYFdlhSkkQsSFPUtNQsfwrDgkWYOekScVJAaEEhIzSEihj5TNbMDEfom83g/F2BiVHYc4i4HdbG2obGX3V3SM04em67W0eoMz4lgQ6U5IZOmXYmUx6PU1VXh7XTU+3VKH9zbU4D+Ly7BGXUurasvIrHjE6yLP4fKu2rf/mlN6fkUFnl1WjnXlLSw+DVJtSrTI97AjIoAcKbwetO1cDXdzHUzJGUg78SoWFkgYsW9ZqlfqJtTNwFm1G+6WevWOGxFzkCIDBUx3lm1XSzGIMVs4qPmhQoKGNWcg4kceC3NaXriFh9cLd0MlXA0VWp7ucKE/nIIgCIIgCIIgCILwHdMx/KHX1fdiVwpCNNwOd2BCnOjGUKFCN9HQ5uYYFZTq7G60urQYEu1uL1uB+MsoUYwPPyQ81Ktt/YnK9zU6sHxfM9rUtkRWojnMyiEl1oRxeQm8b7KQqGx2skssv0UIQXFG6ttcMKnP0uSCxICLK4JibWQnWtlSY/GeRjTr8S6GZsSx+yoSZb7aWc+ChD/OSHdCFixkSUKWKztq29Ciju9R14XOj2KYfLq1FjWtTtjVNTXp53e4NIZcc0pklbOtpg1bqrV4KdQmEl2EcOSKHEHayQ1WvTbZb0pKZzGgZf0CtgqJBgUMt/UbhthBE6KnAWNhTEjVax8A9QX0tbeyy62Olhz7w9vWyq8kfpAIEoo1e4Bqx/jIdlEaOA6mlGw4a0rVPpr4XLLO+zHiBo9XJ68psNSOpClnc10KqE4CjT94uyAIgiAIgiAIgiAIgiAIRw+5iRZ22UTsbXAEnnOmVWQVUpQay8HB52yrZ4sSCnh+TP/kgEsqu8uLBbsa2KqDXGAVqG38jMqOR1qciUWGr3c3wqW7XztlaCq7iyIxhyww9ja0I1u1Y0CaLbDf7oAEGBI7yCXX9ybmcAD3BEvweIv2NOEXH+7AvxeWBsSa7oACw2fpsT/q1DUgCxwhHBFAjiAkdLTtWgtPe1DwaFr1WadWDxQvJO3ka5B31b1RU87ldyNhzAl67QND8TxizFZYMgtgsGmBdPaHT/3zizPm1GyY03J52U/CqBnIVW2I1ra8q3+P5MlnwlG6jV1y0X6sOQOQe+U9GPDzlzDwN2+i6BcvIv2U62C0JaCtZANa1n0lFiCCIAiCIAiCIAiCIAiC0IOhOBUzByQH0jkj0/Hz4wtw7cRcJFpNqG51YmdtW8BCiOJeTC5IYqFiZ107VpY1Y3d9GwsIE/ISkKy28dtIkBssgvZD8TUIdmuVbmP3Tlur7CyekEFKnFp/XFEKL69W+yTLC7KGICuRkSyYdJ8brK01dpQ1OmBQ5zSlMAk/m1mIJy4ajvtPH4jvT8pld110HchSgyxmuoJp6jiB6z4wGVeOz8KvT+rPwenJAobOnyxRhHBEADnC2Lcsg7etmZfbS7fCWbmHl0Oh2BnwaB9WspIwxCZET7Z4xNAXSCWf26O288LrdtIOeNuOUMyQGIMR5vR8WLIK1TZudkPlU9v4on0R1Tp3az0vmjMK1DZF3DafV22nymJMZtWGKO3S20butmjfdV++hNrPX1D7auD1puR0tlwxJqTwPihAe+3spzl2iCAIgiAIgiAIgiAIgiAIPZckmwl3Hl8YSDdNyccJg1KRHm9m642/f7WXXT/5sRpjMLUgkS0hSBhpanNz0PTGdjdiLcaAOEKQQLKrrg3xFgNGZcWzmFGUakNOopXdrC0uaQpYOUwvSkaC1cgCA1mFkBXI1uo2uDw+FkC6Mw7I7vp2/G9FOZbvbWIBJl6dBwkuY/IScdHoTNwzawD+cuYgDM+M07c4fG6Zlh+87jMLccW4HIzKTuAg7gv3NGKhugbRpnj7OiKAHGEc5duw56HvY/tvT8O+x26Hz+XQS4KQq6x9//kx19lf2vmH89Gw+H0WPOq+fBE77jkDVW8/FDU4OlH56n283b7Hf4T2vZth37YMJf+8CTv+75yoQgx9YyhYuXas89C45AP4nO0oe+7X2P6708PaEpFUee2cZ1kAoVgiDV+/iT0P34C9j/8YFW/8BZXvPYKy53+HPY/cgPIX7+X2yDdUEARBEARBEARBEARBEHo2Xq8P1S1OVDerpF5bnPSwtF6ouGRMJlt9+Bmbl4DUODPH+qA4IBePyWKBwu8u67gByYE4GSQmzNvZwO6xcpOsyE+xcnDvrEQL2lxerC5rgUOPM3LKkDQWRUh0GZEZj4tGZ2FivwSQ5ysKCj4sM5atRLoDmsbcWGnH7+fsxi1vbsZD80vw2dY6vh4k5pCVzMjsBFw7KSdCiKH27o/OZkhr7Po11687uQHTLyG7CKNrKkQiAsiRRn07fB63lsjSIxpUhywt/PX2k0j80LbxavnO9qkI7JPq0Lc05Dgqo1XqSEh7/cc66LZ5QyxR1LZeexOLO80rP0PT4g/QumkhXNV7g+0RBEEQBEEQBEEQBEEQBKFHQ0HPb3pzC256SyX1etXLG3H9G5uxsrSZg6WPyUmALSTw94mDtBjGFJNjWv9kXDc5F+cXZwZcVA3PikNOoiXgBmv+zgbeD1mUjM6OZwuQFJsJ6ypaOEg6zSL2S7ZyAHXahqxErpmUw/udXpTCoggxPi+RrVW6Gto9xTsZodqdYDWgssXJcU0eWbAX172+CT98ZwvWlDWzOJGdYMXg9Fg4Pb5A3JL0WFPA4iUUWkXCjdvrVfVD5lV1fvnRDu2a69f9khc34A9zd3MgdgooT22Ksts+jwgggiAIgiAIgiAIgiAIgiAIwkFDIkRoqmpx4qud9RyLglwykcUGzcWnxZowqV8iW22sr2jFl9vrA2nxnkZ2lUWCxcmDUzmeBlFnd2NteQtve8KgFAxMj+Vnp5fvbQ4EFJ81RAt+Tu6v5u9qCNsvudei+CJkEUEBwrtaFEiPM7PY8uA5Q3DOyEzEWYy83n8tyI3X44vKeB3FLyGhx6na4/B4+TwGZcRFDdBOAga50nK6fWh3RQogtK3/GJRIJNpS3cpWMUZ1kimx5m4N/H60IldEEARBEARBEARBEARBEARBOCyqW1xwkw8rRazZCFJAzhiezu6wKpqd+PfCffjbVyWB9Ocv92BHTRuLGDMHpiBed1dFE/skapAwUpyTgBFZ8ShvdmBLjZ2FjQSLEccNSGHBZFNVK+7/Yk/Yfp9ZVsYxOsgN1ZSCZK0t+4GMVeIsBiRajRGJjtWRVoeH45fQqU7KT8SANBssIS6/SPRIidUsT8iSo9nhZsGitFFzF5aXZMH4/AS2TiFXX7RtZoKZrxVBsUyq1LU8GMiypM6u1SUXYySECOGIACII3zVyXxIEQRAEQRAEQRAEQRCOckic0PUPFCRb2ZrhpMGpLHBQYPO9De1aoQ4FK1+6txkOtw+Z8RZM7JfI02QeVX9jZSuqW51aRQVZOdTo+WmFSUiLNXPdTzbX8bpQShocfCwSUqYWJLFbqf1Nv5HIMXNACq4Ylx2RLh2bFSEqtKnz3FRl5/YNy4rDDZPzcO7IdLZiOXFQCi4YlYmfHFfA57FXtYXEGGJ1WTO2s+ADXK+2uVzt+9ShaThHbXvz1Dzenixo1pS3oLQpMm50NGhfdN2J1FhTwBpFCNLtAogvJA6EKSUTlqz+iDF2ve81QTjqiDHAnJYLc2qOviL8+yIIgiAIgiAIgiAIgiAIRwKfTwvnS/oFCQe6jhGG37qDyqNB7qlo0p84fmAKx+igQOZkpbBkb5Mq46IwaD1N+hPHFiUHHhRuaHdjdWkzL1P5hspWNLZr9aYWJrG1Q02rC8v2aXVCofpbq+1ocriRn2zleCFkLeLWG+A/D/pL7SWXXZMLknBBcWZEulClkHAmAZapdn+4sQYlDe0YkhGLG6bk4efHF3K6ZmIO0uJM7PLrvQ3V2NegiRnba9vw5rpqtb6F3XfR/u+Y0Q83qm1nFKWgSZ3f3O11mL2lNiBqUJO5nZ1cc1rvv35DM+I4FogQDr99jRuXT4MvZhGv6WLi+g+BKT6Rlz1tzXDs2wJXfeV+g3ULQp8gxgBTcjps/YbDmKAFg/K02WHfuwM+98GZuR0KPi8uTxk98TU9e1g0rF/ujfFHlOoGkkaOV3+13a8pXYR/f/VbXhaEvk5+ygDce+bTeg5oK90NV2Pk0y5dRQxibksaNeFxPXtYNG5YQTe2bnsCImmEum/ot6XqzVV47Xsv87Ig9HWsSTbcNPcHeg5or9gLZ121nutCfL7Pk4snzdJzXYLqb7Sp7oZNz3YZCYNHwWCx6jlg292q2fpAXRD6OoPvmx14YNFjb0Hr7q283B34fL4tKcWThuvZw6Jh/YpNqhvQJfuKRvxANWazxek54LHp/4RXn5gShL7OLfN/CLNNC2TtdTrQsn0DL3cTjcmjJqboy4dF44blS9UAYrKe7TJsOf1gScvSc8C1r23i2BhHA+SKaWCajS0ayGqBBAT/JLwfmugfmhnHLqDm7WzQ1wah+BPTi5IRZzaw6LG5yo7RufEsOCze08RuozpCx2X3VxYDu35auLuRJ/zJ6oJcSw1Xx7O7vFhX3oLqVm2+bHr/ZKTGmbT6e1T9KF05EgIoBgjtly0qGh2YUpiMdLUdueNasa+ZXVxNyE/k186gWOSzt9axFUtHyHKERJ5B6rpQXJAktR867xanB2XqeCR4kMWHXxQiaNhKQkVhihVZqo1k+eLyejmQOrm9Ipde5ErMT16SlYOtW4wx+HJHQ8R7QsYphSk2FOfQddasTOj8ejKvX10cuOb0MHjz5tW83NUk+azWmOJiJ88UdKcAYkpIQmy/gYgxiLctQdgv6mbYVrkProZaTXLvYkQAEYSjHxFAOkcEEEGIjgggkYgAIgidIwJIdEQAEYTOEQEknKNZABG+PRRrhOJ+0KvX62OXXiSCRBNNQqFtyE0YWXFQfXIJ1hc40gJIt6sS7tYWOKpK4fNEKnyCIGj4vB44aivhbmroFvFDEARBEARBEARBEARBEISux+H2sjVKZbOTrVTI9daBxA+izeVlN171atu+In58F3S/WYbPy0+02/dpT6l6XU55wkoQdLxudYNrbkBbWQmctVXd4vpKEARBEARBEARBEARBEAShL9LtLrACxMRobrBiDLqHim7zniMIRwk+TQv0edncq7uFwaPJBVbiiPHqPqHtfm3pYjw2/3fwqhMQhL5OQeog/O6MJ/UcucDaBVdjvZ7resQFliAc/YgLrEjEBZYgdI64wIqOuMAShM4RF1jhiAssQTgwvc4FVigxZgvMyWkwp2erlAWzuiGEp0yYUztLGVFSejCldEzqOKGJjsspVU/BZVMSpZTOU2K0lKylhI4pKZCMlOL9KTEyxYWmhPAU60/xUZNBdb6ip9hgsnZMtvBkoWSNmmLMlCydJDNiTNGSSUuqwxyZjJxAydAxqY9hpykmmGhiq5PkAyX1pYmaSGiIlrxaUl+0yOTh5PV0TO7w5PYnV2RyUXLuJ7nY4sOn9qsaoloqBFDvgR+T0QyrKVbPCULfJUb9i7Mk6jl126Dvidw6jnoSshKQMzoXmcOyYDSp38RuwBRrRtrANBRMLUT2yBzEpn2391STzYTUAao9U1R7RuUgLi04odTdmKwmZAzN5Gue2l/1/1T+QMSoPkhCdgKyi3PUdVR9THU9BUHoAlQf3piYDlv/YsQOGg9zRj8eS/Q0YqxxsBaOhDV3kBrDJetrBUEQBEHoaZhU3yI/2YIxuQkYkh7LE+w0bdiTMBtjUJRq48Dp+clWGHtaA3spfJW72wKEJr6tWXkwJ6erD568scLRTtfMOJLmQbFxPO1t7CbO09qkTWh2E0eTBUjoE1Y7azbiucV/QWXTPs4LQl/FEGPAlKJZuP6YuzhPQmt7WQncLY2c7w7EAqR7MFqMGHHOKIy5dByS8pJ4gp1wt7tRvaUKO+Ztx7rX1/A6wmgxYcZPZ2LQiYP324/yuj3Y9MEGLP6P1qWzJdsw9ooJKL5wNCzxFt6WHgCgn7HSlXux5MnFqFxfgYwhmZj6g2OQU5zL2+2PtgY7Vr+yCok5SRh1XnGg7dHweX3Y/fVOfPGnuZy3JlpRfPEYjLl4HGwpNu6E8i+q+lOxoRxLVXtKV+z/Xj/hmknqnMbDYDToa6Kz5rVVWPPqKrjsmmvJRHWdT/rNLBZcjOag0NRS1YKVLyzH1k+3qLrhT+bR9Rr/vUkYcdYIJOaGvE9ONxr21GPZU0tQsmSPuu49+wlgsQCJ5GixAKGHldJPvR6J407W1wSh5nrbmuEo24aWDV+jZd1XWoHBgIRRxyHznNvVZ3b/3xN3YzVK/hX8bBCWrP68rTV3oCqvQenTP4dHHScUS3YRss7/CT8AVfvp07DvWKWXRBI/cjqyL7wT9u2rUP3Bo6q/28DrYwePR8Yp18GSO0i1U/9pUCdFx6pf8AYal34An6NNW9+BnCt+i7iB4/ieX/nuI2hdv4DXJ4w+Hhln/QAGk4Xz+8NZXYKaT55E4tiTkTDmRNTNeQ5Nq+bA53LoNYDkaecjadJpsGT2V+NZ7VpS391VX4mGhW+jZe2X8LbbeT2RfemvET9kkjoND6rffxQt6+frJRqmlGxV51dqfwUoe+EeOPZu6pGfO7EAiY5YgAhC54gFSDhHqwUITcRPL0rCrcfkY2lJM15ZU8nxLDpyz6wiDM+Mw4JdDZi3swF3ndgftgP0zQm7y4N7PtuF9Dgzbp6ah2aHB88sK8O2mjbcpPLHFSVji1r+y5d74FbjiGj0T7Xh1ml56jUWD3y5G+sq7IE4GycPTsX3JuYgNdZMXQSG4nIs3duE19S57G1wqLra+lAK1bjkzpkFyE6w4Ct1Pq+vrUKtGkPMUO25blIuByg/EDtq7fjHN6XIiDfh5zMLEavGG7/6ZDv21Af7FSR6XDQ6ExPyE5FoNXEbqentqo176tvwzNJybK4O9itG58Tjhil5yFHtmrutDm+ur+YYI6EUqbbff+Yg7Gt04H513er0sc/RQO+zAFHvqC23EJbUTK0TTu+wJElHdaLP8eEn+j4YzBaYE5MR228ArDkFPJAU1GCrPTjgTbSlIC+5SM8JQt/FEGPEwIwRek51EsiCzBveARJ6PrGqsz79RzM4pQ1IYwsEmpCnRAJBv0kFOO4nx3N5jFH95igMphjEpsSypQRt31mKS4+HNVmz7qD9HnvHcRh/1QTelvZvMBm0Y6lOfOHUIpz8u1OROTyLLTKoTrR9dkxxafEsrFCKS99/e8jShNpE0DEn3zAVk74/BfGZ8Vp79POmsvzx/XDGX85G7rh8rt8ZseoaxKUe4LiU1Pn4J3/7H1uES/93BQomq/5onEU7pp6S85Nxwl0nYeK1k1gk8kPX/oRfnYxjbpuO1KIO71O8lS1pqL1jLxvH6wShW1D9RWNCKozxKRHJlJDCE+mJY09E7hW/Q/op12mbqH8GWzxMiWlRtwtNNCHfkdgBY2DJ7s/l1rzBsBYM1/quIcQYzTCq/ZsS0hBj2b9FmTGWLOHpeMkgC3MibugUZJ33E9gKR6n7gI0n2zmpfjC1O33WtUg/6Rp12Mjvlik1B3GDJwauS9L4U/USEoxi1fYZ+vEOkOKS1XUiK3yy3E+BQb0GjqfuHRln34rMc26DLX+oZh2vzpkSHcNKAtC5P0aaaiNt78eUlK72ncznkHbS1Wr/CXqJBglaJiqntqv3iN4tQRAEQegp0HRXguqXk4CQZDPC3MmDThnxZqSoOqlxZliM6jdT5ZNjTQdONOYwG2BVY5I0tW1qnIm3J1JUGe0zQ63f36+jTW2bxHVNiNdFBOLsEem4c2YhshIsbGFhUm2nROLFCYNScdfx/Vng6IhB7WBAmg1DM+O4jWPzEpCdqM3LJVjVWCG0/ftJdC38x6Pz4PZZgs/+kfjxw+n5OHmI6iOouv420iuJAMU5CfjLmYNw+tA0fQvtXNP0/Z+hzm+gGltRe0OJV9vSsZLV+2XVx45CdMJ7s92AhdxRJaXqOcDj9cDpcsBxgER1IpMzenJ3TXJFJFfI62EkT2RyRyT3EUmeQPLwe3EkkpeT99CT79snzb1VNLdXh5mi/AOnw4OeMuXvSmpG1MFeX8PdHHyiPTU2E4MzitWPw4Gf5hOE3ozVZMOYvGl6DvA6HPC5jp4nPASaQ4zBwBMHY9gZI/gpuZpt1Zj7f7PxwoXP4Z3b3sTSpxajcV8DWzcMP3MkBswYoG+p0Puze5fvxfy/z2Orio7p8/vmYNP72hN3NOmfNy4fJtXx3jlvB1695iU8ccK/8dKl/8Oql1bA6/EipTAFxReOQd2uOix89Gt8evfHgVS6ch98HvX7pv7P/u0ngfVzfz8bu77ayccgylaX4utH5kdtzxf3zWXrCoIEDnJ5Re6jdn+9C29c/yqePPExvHjJf7HqRdUet4cFoEnXTdFGXweA2h/1mHra+MEGuNtcbGFz6h/OQGxyLFvYrH19NV6+7Hk8Nes/+PDO91GxvpzPccLVE5E7Pp+vPf0mn/ybUzDqgmIuq9legzn3fooXL/4vXr36JSx/bilaq1tgVAO4Y++YiWFnDuf3VhC6k+a181D2/G9RqqeK1+5H/YLX4Wlr5e8MTbgbE8IfiHWU70TtZ8+h8q2/R01Vbz+o19SIsdjYHRWJC34Sx54EdmPbRcSYLEiadDos6fnwtDSg8u2/Y+d9F3Eq/e+v4azey0JB/LCpsBWN1rcKQu0x6EIKETdkIosxhH37CpS/9HuUv/xHTlUf/hueVq1P2bLxa1S8+qdAWfWHj8FVW8ZlYahrmXnWrUiZdp76XhvgsTej5uP/YM8/bsTuB69F1fv/gqNiF5elHncpkqeczaJIAL4VxMCcnofkY85Xi90+3BYEQRCE74xddW3409zduP8LLT2+aF/A2mVJSRP+Nm9PoOzB+SUoaWjnso4qRyB7CF1qf9U41Se/YUour9it2nPXRztw6Yvrcfu7WzFnax3aXV4MSI/FacPSWFQIxWqKwbTC4MMMBSlWFCTbWPyh9j+k2uxvP6Wdav/Elmp72Pr/LCplq5FokODxg2n5LHI43WoMs70ed3+6gy2D7vxwG2ZvUW1U6y2qbT+eUYDp/SPdbcaZjbhkTBaLTcK3gz8v3ekCK37gCBhtWqewrqkWX6yei1XbV8LhcnJYB2qC9kJ/1bI+6KW1tOjPUUavqa8PFPI2Wt5fQ1un19KXKccZXgqs82+j/+F/gfoUV8IXUNi4Li8Hy7UiWtLK9RXaGv6vldF6fSm4Xq+rldGLlvfX41f6r5cz+n4CdflVX+a/6pUurBqwx5CVAa/Uy/X98F99vb+c11NGWxHIayWcCSxzNfqn1+XaXK4v6v8YWq+v07P0N7At19SXidBj8nr+H5L357iefx0Rsl5fRWt4Lf+nP6F5ytJfQq3lskCOCrVlfRt/1dBttL9aWdR9hbzyi/+fP69eLWYL0hLTkRCrPSFG5qL2Pds4RkhX4zuKXGDRYDFh0Eg1oNREj331O/D26qexsWIFvD4PrxOEvoTRYMRpIy7H+WOv5zyZiDqqy+Gsq1IZdcPvJtQdS1xgdSHpg9Ix42fHs5VHyaI9LBzU76nj32w/5GrpoicuRmxaPDa+vx5f/e1LFg1OvudUDD5pCE++r3x+OZyt+/+dmPj9yewuinj75tdRu7M27Dgn/OokdsNFYsSXf5qL9iZ9MKJz3M9OQPFFo9mF1DOnPcHurPyQxQhN/I++aAy7w6I2tTdEd1XjZ9QFozHtB9NhtBjwwR3vomJdBT9Y4Oe4n85E8cVjUb2lGh/d+T7a6oPm36HQccddPh52Vf7cmU/pa6NDP1Oz/u80DD1tGLd//oPzsP6ttXqpxoDjBuKYH81AamEqNry3Ht/8Yz5SB6TjoicvYcsOEkhI+GmpCHcBRNsdd+cJSFLvV2NpI16/9mU4moMm7j0JcYEVyVHjAssah6wLfsqT/nVfvIjaOc/pJUGSp52HzHN+qLpORnarZN+8GIkTT2O3UySa1M5+Bq66KBP9UYgdOBYZZ90Ka85AeNtb1RguQfVN27Dn4evhbqrRa6nPVN4Q5Fz5OxiMZhYEWjct1EsiSZp4OrIv/gXsavxHokuMuu7ZF/wMsUWjUf/1m6ib+z94HcHvO8UBKbz9cRYuauf+F82rNBd6BFmb9LvpQbbKcLfUsSUF3deqP3kCDWpfHTElZ6DfzY/AnJaL6o/1OqpD7MeUkoWM025kF2M16jo1LnqX6+Zd9wBbcThr9qHs+d/BVV2ib6FhKxiBjDNvQWz/UXA1VqP0mV/CVVOK/Bv/hrhB4/g3mt4PR+VuVL39ENpLNGGa3IvlXnUvv5Y+9yvYt60Ia09PQVxgRUdcYAlC54gLrHCOVhdYZJFwypBUnoRftKcRzy4rZ9dKHfnneUMwOD0OX+9uwJ+/2KOv1SCLhT+cNhCD0mPxvxUVeHNtVYQ7qykFSfjpzAI0tbvxz6/3YUNlK355fCFmDEjBjro2/PLD7XB14gKL4mbcMaMfBqTF4r7Pd2NxSRPG5MTjvtMHclfu3wtL8ckWNe7RISsOckk1Pj8By/Y24+EFe9HqDM4p5SRa1PkMhcUYw+2MsxixYGcDu+aqaokUNH59Yn/VzmQWMR6cv1dfG2RyQaKqU8SWLneq89hU1cqutGg7u8uLt9ZV4b2NNbA7w38/6Lrfekw/3m6juh6/+mQHxuUm4EfH9kN6PFnF0Fwi8Nzycry/oYYFE2JUdjz+fvZg7G1ox72f7UJ5FJdlPZUj7QKLZwq6UwBJHDE+MOH78dIP8cAr96GtE3+ugtCXMBgMyFIDr1vPuR1nTj2H19FkUOuOjdxp6GqOKgFEYU7N5I4DHYauy5p9C/HhhhdQ2rCTLYsEoa9gMphQnDcN1x1zl+oQaQNvj70V7ZX7tCd/uxERQLoQ1bRBJwzmCXlXmwtf/fULtqQgS4aOkLBAAcsrN1Zi1QsrYFQdw0MVQCZdPwXjr54Ij8ONr/4+D5Xry2GvtQcma7JGZGPkuaNQu6MWmz/ZBFeH/XW1AEJxSKb+YDr90OGbfy7gWB/UHo9Lu5+TODT64rFormxmkaIzMeFQBBBbSiyufuNadtdVvroUb9/2FnwdJqvI/dboS8Yia3g2arZWY+0bqzHz5yewOETX6qOfv89iVQTq/Zyh2lKsrgG5x/rgJ+9iz8LdemHPQgSQSHqTABJffBxyL/8tT1iThYh9y9JvJYDQ9inHXYK046/gSf3mVXOQqvLkLqr6w8c55oV/sv5wBBCylsi64CcsgDQu+xiNi99X7SuHt72F61M7UlUbyBqF9tu+JziJljBqhtr2ZzDEJaJCjSkpPoolIx9tu9ej9Nm7wuJ3EN9GAEk98SqkTD9ftcOMilf/rMdWifxsJE+/AOmqLlnLVLz+AMcDIeGEBBBnZQlirLEs0DStnqveg6fZ2kUEkEhEABGE3oEIIOGIAHJkBRASCv5w2gD+tX5BHXPejgbUt7nh1MdZx6n9jsyOQ3mTE7O31nFcED8XFmfixql5WFvWwnE4Zg1Jg0Ntd786L2pXx2YcqgCytdqO35zUH1MLk7F8XxOeWFKG0ijXlEaxv1DX4MTBqRwb5Tef7mC3YCSAGNX70ubyIjPBzK/UtnUV1DafCCAHwRGLARI6R+pQN0IRPwRBg9x8VdRVoLK+Ul8T/n3p67ga6+BuaeJlui7F+VNw1qirMCx7PCym4KSFIPRmkmypmD7wdFw28baA+MEBWJsb4JXf06MKcq1E8SvImqN2ew0aStR7qHfKaQI9ITsRiTla2v3NLix46Ct2Z9Wx6585LAtDTh3GbrQ6pqJjB8CSoN0fa7fXssBAMTiOvX0GjrntWI4HMvT04cif2A9tjW2Y99cvsO7NNRHix6GQPjgdQ2YNjdoeEmxsSdrcdcPeBrRUNiM2NQ5Tbz4Gx/zwWIxT7Rmmt8flcHN7Vvx32UFZUtB1jHZMSmSdQfE8UgqS+boT2z7fFiF+EB6nB6tfWonPfvcJu+siN1kZgzNJ/ENrVQv2Lgl/8juAemN2fLld1deeDEvpn6qNXAShm6DYEjRx7k9khZBQPBPJE09nawNPeyva927Wa2uQG6aE4hlIHH9K1OR3HUWYkjNh6zeM44eQFUnL+gVwN1TTDDUSJ5zCrqu6AndTNVyq/+vzuJA0fhZbUqSddBWSp56D+BHHwJI9APVfv4HaT58KEz/IDVf8qONYFHJV72PxoHn151QCS2YhW4V0BbQvCsrubq5Dq7oO/GWPQtvONQGrGBJYKG6IH2fVbjQseJ1G84gfPBHxw6ZJnD9BEARB6CZ217eh1u7mIO4Xj87C9VNyceHoTJwwKAXFOfHYUNGCp5aU4f2NNWHiB1l9nDQ4hd1Sba2xY2FJE0qbHBwDZZTarqO7rG8DTfEVptrg8nrZfVaZ2n80qLcxZ1sdv1IoD4pl4qe+zYVPNtdiX4MDSWrceMW4bBaahEOj2wUQQRCEb4XXA2dNpRrQa24RTAYzxvabjgvG3oAzRl6F4tzJSInNgFENUgWh9xCjOmI25Cb1x9Sik3HRuJvZ7VV6vB6o1udjYdDdVM9PSQhHDyRyxGdoAcHbGtrgsgdFh/xJ/TD99mNx7E9mhqVxV05AYnZ4EF2KozH9h8fiuJ/NjEjjr5mIhCytfsXaMmz+cCO72ErISWRhYNptarufzsQM2v+Pj2OLCxJeDgeK7THt1ulR2zP1lmOQmKf5sCWrnE2qPST+xGcmYOhpw3m7GT89Xkt3zOQ4HEn5kT5vo0ECR7RjUiLrFxJa4rMS4Y/N0VQajC21X1R1ul70SvFYQi1fOkKCjpfipCj8760gdBcU+DvjrB/o6VZOmWffhrhhWtycunkvw9NSr9fWsOYOQtqJV3O9aMmSXaTXVN+pnAFs2eGxN6Ft9zq46itg37GChQqrKrNRMPQuwKv6dU0rPkXrlqUs6McNGs+xNCjuRuZZql3q/Cige6xaj5C4eCz65A9lIaF5zZfwudr51etysFVJ3PBgjKxvjbqOFMicBCW2mtmPxTFda7/LWrICIdfDfshymSxHWretYGGJLHhIWBEEQRAEoeups7vx/IpybKuxs+XFzAEpuHpCNm6emq9SHm6Ykoczh6cHrA38DM+Kw4DUWDS0ubGuvAW7attQUt/OlhXTCpORoMZvhwuFVKC4HeSyio6jdt0pFbqVEG2T1KGt5Err8+31aHF6MDo3ns+HBB/h4OGr1Z0usJJGTtCXgHe+fgt/fvkPek4QBOK2c3+E606/Uc+BzUXFBZaOOoQ5MUUNGnNhtAY9YDjcbahtrURdaxXaXXaJCyL0ImLY5VWCNRnpCdlIi8sKm1Rxtzaz6ytv+5Gx/hAXWF2HJcGCid+bzLE5tn66GYsfX4imcs3KjYSIqbdMU/c57fKQWEK32Oqt1Zh3/+eo21UbcIFVv6ceNVuqAq6jQmmuaMb6t9dxgG6CXECRa6m0genqNQOpRam8HKvW0+NF5EZq0/vrsfKFFRFWFwfrAotEArrebodbLw3iaHFg9cur0KyfJ7liCrRncAbS/O1J1aybqP72OVv52pBIFA2/Cyx6hGfLx5v0teG0VLdi7aurkDkiC6f96UxY4iwH76JKfYSu//hmxKXHcX3arjNSClM5VghZ9ix5YhGWPbtEe3yrhyEusCI5Gl1gkdVfaKwMstTQzkG779V+/jzH06DJe78LLHdjDdpLt3A8j2jUf/UqnFV7+DipMy9D6glXcOwNchVFwchthSOQeuxFiDFb0bRyDirfeIC3OxwXWO6GStV4o+rbFbCoQfFG6NVM+Yx+7HqJRJe2PRtRp86pbafmDoHaRm00xiai5tOnuH107jlX/FbtzoS2XWs5yLm7Oej3+5BdYC1+D/k3/I2FFrs6btlzv2KRJhqmlEzkXnGPukYjORh97Zz/Iu/aP7ELrOY181D5+v2IGzoZmef+mK13yCKkVV2DbPV+0vmKCywNcYElCL0DcYEVTm9wgbW4pBHPLD2AC6xdDfjzl9+9CyyPqkttH5IRi4IUGx+7KNWGQrWcrMYtREM7WVHU4Q3VHn/8jLtO6M9WIhXNTry8qhItTjdOH5rObqzo+H9S+19R2sL793OoLrB21LbhtatG8THpGGSF0hnU5scuHMZB2x9duA/N6vqQC6wmNc761zelqFTtpPyUwiSOY/KXL0vYzZe4wNo/RywGiAgggrB/RADZPzEGgxo4JsGanq0GvWrQcWQOKwg9DldTAxw15Cf9yLm+EgGk66BYE8UXjsFxPzueJ9YpDkYdBSZXkEVEcr/kgLUCubkiK41oAsi6N9di3Rur4bRHBuXzujxoa2xXCz7EZcTDmmBBc2ULfKpjbE20ainJhrRB6Rhz8VgWIao2VWLBg/NQvrZc34vGwQogmz7YiDWvrooIok5QR7atvk0d34fY1FiOxUHiBIk31Babvz0D0/naZA7LZEHlq79+iZLFUeJuKPwCCIklr179kr42HLoO7eo6JBck4+JnLudjUcwVunbRGHrqMORPLuC2rnhuKc5/7CJkj8xBfUkdXrrkeb1WJANmDsSse0/j/ZMLra2fbVEnrRf2IEQAieRoFECaVsxG49KP9BJ1uzOZYE7NQdop18GcnAlXYy32/PUKLvMLIK1blqBu3itw11fw+o6QFQNN8NOEPE3UcwBvlef1bhdbW5BFhLo5wdPWjD0PfZ9jWRyOAOJtb1b9ulR1HBc8zXUc64NEDUNsAowJaYgfNgXJU89VX2Q3B0mv/ew5Ls+57NdsBUOupsg6BboVJLn5Imhd9UePo3XD15wnvk0MkOxL7kL88GlwN1Zx8He6DtGwFY1G9vk/YSuaanUNGpd9hLzv3x8QQCpevU+dUyLHM0mdcRHcDVVoWPgOkqedy+KPCCAaIoAIQu9ABJBwjlYBhCwKSBD4+fGFWFOuuY2iCfyO/O+yEciMt2Du9jo81EEE+C4EELKWoIn0FocHjSppeROSbUauf8bwdOQmWdHY5sbt725FrRrfZMab8fiFwxCvxmhONVapbXVyN54EE1pHkNupp5eVwx4SNP1QBRCySnn8gmEcyPytddV4cWX0Phlx0uBUvvat6hz+qM7NaowJE0C2VNsxXJ3Pr0/qzy6ytlTZ8crqCvzfqQNFANkPRywGSE8hMS4RwwpGYHjBcORn5MNoDDcn+i6wmq0Y2m8YhuQPRY4awHTXfHJ2Sg4fg45lU4OMI0lSXDJGqQHCqKJiJMUnd9s5HirUjpSEVPWZGI4xA8eqz0Q/mMU3b4+EboTk8qetooQnbLydDEQFobfidbajrXzvEbX8ELoemvS317bC4/YgY2gmx/rQH9xmi42yVaUcGJwSxaXoDEdzO1qqWtj9Usdkr7Oz2BGfGY8pN03FmX87B4NPHsLHaa1pRd2uOpSvKcOWjzZhyZPacy8kTCTkJPHyt4GEiBbV/mjtaa1u5ckhW4qN431Qe4afOQJGkwH20PZ8vAkL/zWf90cxTJILDjympesZ7ZiU6DpQfJWmsiZ1LbWnt8nllv96h0LixZBTh3IskuxR2TCotjXsqVcDIB+ScpORO06bXI3G4FlDWAwidze1JGb1QPFD6D24G6vRXrIhkCgGBbmAouDbJAaYk9JgTMrQa2uQ1YinqZa3jZbYukH1iUlEsPUbyhYmZBFCYgJZUtCro3wnT9KTCEExOA6X+BHHIufSX4GCmRsT0+Fta+Eg6I7SbbBvXYb6ea+o89vIMUdMyVksjJAlikmPs9Fetl1rv2ofJQqAThYupsQ0xPYfxXUOB4pPQq6v6NjknivqjUNBQodJXW/6/juqStQlirxvU2D31g0L0L53E8xpOUiafKYmKAmC0KMhK1D6/c8akcUuNwWhr0Cun9pUH5vIijcjSbeeCCVFrUuJVf1ftUyCQ0/g2ok5+N2sAezuiqw1KAB6SUM71le04qPNtRysnUQMandOopm6Ppg5MAVxFiPX31Fr5xgi5EprV107i1W0niwtEiyH16+g52tIlLAaDRiYZkN2Quf3lNOGpnGvw636deWdxETcVtuGDzfVwOXxYXBGLC4eExTahP3T6wWQk8bPwqM/egIv/vo1PHLbv/DwbY/iyZ8+h//+4iWcoTqhFj2g37nTL8BTd/4Xr/zmTcwYPRMm/amXUEg4ue+6+7nOH9Ur7ZeWD5T+8cPHMGnoFH0vwInjTsbfbnlYL/s3/nH7Y3j65/9TbXwVt59/B7JSdF/vip9cdCdeuvv1iH1GS5efeBXibZoP6nTVIb/zkrvw/K9ewTO/+B8fg45F+7r/hr9hyrCpATGCXu+55g9c9vJv3sCEIRPVly68sz9m4Dj8/ZZH+DjXn34TCxs/u/gXfF3pOIYQFy10TY8fcyKf93/vehF//8EjKv0DL6m6T6trfOOZt8BsDP/SD8obzNf06Tv/h3GDglZDoZCQQsd/WL2POWoQRILWfdc/EHYNoqUnf/YcJg6ZpO8FGK62+8O1f8Jzv3hBfSYexV9vfkjVeRYv/uo1fP+0G5CgBlpCD0MNvGni11FdDvue7WivLIWruZF9L0scBKE3QRMpNIlCk1bOhjq0le7iz7yroRY+3de4cJSiOr8kQlAsiri0OAw8YTDiMyJ/b8g9FQUrPxzcajBiTbSxi6ai6UXsAioUclfltz4h6wx/MPbuwuPywqzaQO0pnFbIFgmhUHtqtunm4Oo7QBYcXQEJSZXrK9R3yofsUTkYfsYIvSRIf3V90odkstux6i3V3NYtszfzNkazkV2WkUjSkYHHD+L4J1Rn75I9aCxp0EsE4cjhczvhKNvGgh2N5sli5FChbWIHjuVX+45VqHrnIZS/9PtAKlPJ06a50EqecBq/Hg407iDhgMQFc3p+uGCh+nseeyPI+oIhUUElah9tQy69qt5+MKx9Fa/8gQO2k2BCcUzMaZ2LlgdD66Zv+MEDsoBIO/laju/REXJ7Fa/GduSGrJ3ipVSXqHZGuY+SOKLen5YNC9Q1bIE1qz/HKxGEIwVZXlI8ritevhoXPH4xu6GM0PRU/vhfnogLn7gEQ04dxqvot/GcR87nbRJzIx+SiDHGsFUq7feYHx6rjhPL7jwvevoyXnfy706BOTby4UL6/tPDA5c9fyXXm/qDY/hBDGLUBaMD6/eXxl89kUWJYWcMx6X/uyJqnUufuxyn3ncGRp47iq9BKCffcwouV3Wm3z5DX6NBrkrHXDYOFzxxMVuPnnH/2TjrwfN4fxc+eQkmXjtJ3a7Cp8/6H6uu0z/oOl0UNaaawWjAkFOG8j4o7hm1pWjGAJz7rwvD2hstnaSuYWpRmr4nQTgykKjR6vRy0O0M9Z3IS7LATBG5QzimKAkm/i74UBrFPdZ3gcEQg/wkKyYXJHEAcz90Pm2qb1/d4mLBgCBrD2r9qUM0sYECk/9x7m78+YtgIjdZDe1upKl9jc1NhFG30v82kKi0cHcDddMwIiuOLUQo+HpHSPygmCTUyhWlzahtjf7gLwkzH22qxZbqVo4VMiJL4hAeLOF38F4EWVdcf8ZN+Pmld2HSsMnIUx3sjORMTlmp2fzk/08u/gWumnUtix0llbtZPKCJ+B+c/UMkxob/gJmNZkwdcQxOnnAq8jLyeQI/OzWH6x84DUJyfDKLBJccfzl+dvEvMaN4JgqyCrk9mSrRvobkD8NlJ1yJX1z2K96OKFQd5cH5QzrsL3rKScthK4b+2UUsDFww40Ke7Kd90zHoWLS/E8adhF9efjdOm3QGixU04ba5ZKO6RnkYnDcEd132G8SFmPemqo7/qRNP4zaT8LCrYhfsjlYUZQ/g4w5Qgw2/mELHn6Xq3nXF3ep6TUNBpjqHnxmSAAD/9ElEQVRHNWChRNsWDxjDIgOJImmJwSeg4tSgi/ZHVipkrRONtKQ0Pl5RzkB+rxJjEwJt2F8amDsQqYla52FE4Sj86IKfchv7ZRbwNSGxiESnAareDWfcjF9feU9UAUz47glMDNdVo710N1p3bkLLtvVo3rJWkqRekVq2rlOf6Q3sbsJRUcJurzjIag90kSEcOjVbq7Hzqx38u0uWENN/NAM5o3PZPZY5zswulc579AIk5nVukUHuqwqmFqLwmP6RaVp/pA5IYyuR5oomFhaK1D6nUDBymsCg32r1P2NIJk4klz+KdlXXrscM+TZQXBEKzB61PSqRWytnq4PjgLjaXaqNRZhy0zQkF6ZqLr/09pz6x9N5fy414KJYJgfCmmyNejx/okkDmnhY+O9v+BzJsmPmz0/gAOnkboysZIovGqPyU5GYnYjWmhZs/WQTPOqa7Vu2lxO1rWByoWrbGcgbn6+OaePrOObScTj2juMQn5UAr9eL5c8t26/VjiB0JyxOqHsKYejQhzar/i0FE6dYFNFS7MBxPIkfP2QyW4M49m2Bo2w7u8DyJ3ddOdp2ruRjWFW/mtxl+YlR/XcKjh5932P1WuE4a8s4zggJDNkX/ATx9FCWGrcRBksckqdfyAHNqT1udXwSIKw5g1SZDfZty7g9Ye1rrkPLRs3tlSWjgAO/Hw7tezawuy7qc1IskH43PYj4kdNhTEpnl6wJY05AhhovWNWYhYSnhiXv8/l0Bp1Hy7r5HFheuwerJAhHCIotlpSfzHHA6Hes+OKxsCVGeoRIG6DF56LfRoJEibSBachQv+Em3RVMKDT2p99AElSS1f5NNiNbtqYP1mKODT5lKGLTYvl3NBSyCM0b34/3S/WS+6XwgwREkur7UB+H1u8vUT36TSfBgWOKRdRJR+aIbBZojrvzBBYe/LHGCH+dlP5BcZMePpl03VTun+SNzedjkBVIfEY8/+7njsnD5Bum4uT/OzXsoQh6oCVdtSFjWFbU60TnH5+lros6Hr0P9H7Epcer652mt6PzlKr6SWJ9InwX1Km+OFlBmFU//dIxWThpUCq7KSKXS2ePTMd1k3JBXXi3x8cT9V1NeqwJE/ITMbFfeBqfl8Buq6KxsaKVhYNYdT/51YmFHEuDxAE6h8lq21OGpCFR3aeaHR7UtLowKiceeWosQdt8vauRLUZC08p9zewui36yjxuQzPv5tnjVQSiOCAktyTYzrhqfjcvHZXMbbepe1j/FiqvVuhun5sGixi4edV3fXFvN23WG3eXFU0vK4fB4D0uc6Wv0WgGEhIrzVQeaJrjtDjsefuvvuPyPF+HUu07EL574CXZX7kJaYhpbgZCwsXbnGnyzfgFP7NMk/HnTLwibBE9UHd4rT7qG1y3dtBgvf/48Hn33Efzppd8H0uYSLRgndQhC1z/05t+wbtdanDv9fHzv1OuQnaZZeLw493nc8vD1uPj353KbVmxdzi6qZo4+AVfN+h4LFy/M+S/++OL/Bfb11Mf/4c42MXflZ2HH+XjJh4hVA5G7r7wH4wdPgNVsw1Y1kPnNM3fhsj9eiOv/9j08P+c5uDwuFkIo9sQ4Nu3W4rOsVp19r8/LQgCVESTaFA8Yi9OnnMluwz5a/L66VqvUzY5uBjF60j5GtDx6wBj88rJfIzM5C5X1FXj8/UfxvQeuxDX3X44/vfwHVDdUsegybeQxbMkRxL8vLUUjUK7/829DvDn/db7O0dK/3/0XX39q/8wxx7OFi8PlwH8++Dcu+r9zcN7vzsRdT/4M5WpARtd/+shjcdzo43m/Qg9FfU5pYOrzUHJLktQLk/ps09Ok+qSW0Dtwtjqx88sdbJVAosfQU4bhgscu4vgMN3x6M07/81lsjRAtoLifAccOxKl/OANn/e3cyPT3czHx2snsg3nT+xtYcKGJBXoC8qrXv4db5t3Gx7r42cuQNy6f3VftnKfas6FS3/uhUzi1P2bde2r09qg0/UfHwZpgxY4vtqFsZSmLEvTU5hUvXYWbv6T23Mrt6TepkN1a7VqwE/uWR/rT7YjJbIp6PH+aevM0fpqT3FktfWKx+j752L3WlBun4YpXrsE1b13H8VhIwHG3u7FE1WkoaWBxitx2ffX3L1GzTbt+JCyd968LcN0HN/J1nHHHcUjOT2Gx5ov75mpWJvJdFb4jfO3BwOgkZIRiKxiGrPN+hLxr/tBpilX9fBI12A1V+U7+DQrHh+Z18/n3iESLhOKZ+nrAGJvAgcmj7Tf/ugcQY46cvCP3Vi2bF7HrK7LWyL3yXgy8+00M+v1HGPjbN5Bx6vXq/hiL9n2b0azGOiRCmDPyeduWTWo7ZwdXkKpdJNq4G6rZbZU1dzBbg3xbqH9Z89kzcOzdTIMPjtdBwc4H/PwFDLjrVeRc8it2teVzu1GrxlXktovimewPd1MNmld/ztdYEI4kPGLWhs380MGIc0Yic2QW/xaHQmVUTxtZK2jMradO4f3SRnodXqQ/4H5I/+kDIiwmaPI/e2R2oF7Y7lWG1tPv6YJHvsKCh6OnzZ9s5vhkWpu1/cy591PM/t0nnOb+4TMse3YJ6tXvP7Vj5HnF/Fvvj7Pm3463VZClysjzR2PMpWNhS7KhdkcNvrx/Ll658kWOJzf/b1/ygxQmta9BJw3GtB8ey9sRwfPQXqPBh+HjBatQfTrPpU8vjnqOlFa9tILjognCkaa00YlPttRyYPBM1Zf+4bH98MLlI/HkRcNwy9R8jq1BVg3/XriPg3J3NWR58puTi3DvrAFhieJckNsq/ascxpzt9VhT1szfs+KcBDxy7hC8ec0ovH5NMbvGGpIRR90ZPL20FC1OD04enMbxToj5OyO/Z+SyilxokdXIuLxEpMYe3gPSdeqe9drqKo49kqLuOSQs/eO8IXj1qlH45/lDcdm4bCSosSHF/vjTF7uxRx37QGyrtePd9dX67LBwMPRKASQlPgUnjjuJLQ4aWxrwk3/fhte+fBk7yrejvrkO89d+hQdeuQ9OtxOF2f0xrN9w/hF6bd4r2F2xi/dx7WnXIytF86VGZRccexFbVlTWV+KL1XN5Qn3+unl4f9G7gbRFddTph6yxtTFs/Zeqw0vHImEjOyUbbWqg8vP/3IHH3vsnVm1fiT2Ve/DV2nm4+9lf4uOlH3JH4ZgR01mIWb1jFYsO/n19svQjPgb9W7RpYdhxtu3byq6nyCLDaDBi9vJP8YNHbsSclbOxs3wH1qs2P/nh4/j7aw+gyd6E3PQ8HDPyWI6FQaLIg2/+DQ0tdXy+ZKkycegkpCel47ITLkeyuqYb92zAZys+RW2T5jajIySWXHrCFWydsa10Kyjg/X9nP8PWJVvUIOK9b97GjQ9+HzvUIEV1ATCi/0i2KjlcWtQAisSg1+a9HDW9u/AtFmPI4oRifZCINV9d7w8Wv4eSqhKU1ZbiyzVf4PZ/3cLX1mIyY+BhPj0mCIIgCNGo3FiBz/84B1s+3QyPy81PA9KgmhK5oiKR4N3b3mbBgOJ5kGUBu6lyqVf1G0VuJ0g8iZYMZq1bR1YJFF9j3gNfaBYnanty8USDfHKNRcsUtHzl88ux+pVVfNyOuB3ahF40MYbEhEB71CiERIJo7aH11Keg/Tfua8Q3/5jPgcJp22B7rLxMYsLa11Zj8eOL9htUlqxI/A+CRD2mnvicVDVq4/q31uL9O95hMYSeGqXjUewOWibXW5/86kOOQxJ6ruTS6s0bX8eG99bzvowWbRvaNkb102iC5KM738dWfh/F+kPoLtSnnd190n0g+iS7u5ncx2nficTRx/P3g+qyiK765jFGMwsC0ZL6EvAEv/qiwlmzF45KbRzUkdZNS9S9SBMeyApE7Rzqg895EkWi7ZvHKyp5XdogPnAOatv6r15FDT2U1Vyr6qrvoi2OLTxizCqp71fr1mWo+eg/HI/ElJoDoxqHONV4iVxNRQo06p7nsMO+czVvS4HPjXGaFR2JFHRcXnZFcdPBbdL2R8HOfbq1JVmZ7Hv6F6j/5k11P3KqNqpraLZqSZ2vq74K1e89gkY1tiEhx4+PzlW9Fd6Ox1LXoXXjN7DvWsNuy3hVtPYIQjdjUr9l026ZfkQsCwadOJj7LH6oP0AWl2T1uT/s9XbuD3SWKteXR/zubp2zFdv1tOXjzVj29BLuc1B8LhJ7Modlcd8gGmQV+v/snQdgHMXVx5+kKzrp1HuxLMlyl3vvGGzTO6GFUNOAhEAIKaQRPtJDSKGEQOi9GWxMN8a9996LetepX5O++b/dO51Od3KTjC2/nz26LbMzs3t3ezPz3/ceLHDx+35o2UH69Jcf0473t1PVvkqq2F1OW9/ZQm/f8jqLEbh+sBBJGnTyPvfRD9sxb3vAc0Q6uPgAtdiOPgkqCN0NxI2Vh+vo1Y2lVFjbwpPGZtVnRjKofj/iY/xreSGLDoEm39GNh5smYA/Sp8d+iAsIju5W9QFYM2AJdw243fJP6j9+Tvk4vXhy6P19lAfh4L1tFWq5ldsKaxBYWODY4jo7PbWyiJYetPHxCCSubkm0o6yRStX5+IPiNxY3UJO61+D4nHhYlGj7WtQ5oX6PSy1/cM6esYrn/HGeyw7Z6G+Lj9BOVSfqhrUH2olXFI2A5j/+cC+tLqjj8wSoAseiLs819YA8r28u87ohw95ggeMFDX4LbTvWTaS2EC0aZjcTPaTdjzWsDDAp3tPg6f17rryPslNz6LmP/0svfv4CNbVovms9RKuOMVwhnTdqFlsPvPjZc9So8pw/7iK6/5oH2GUSJvt/+8Iv2X3TG79+j60DIED87a0/cV5/YHkBy5H65nqa9UDHif3zRs2mu6/4EfVRgwxYdfxPtStQGSPzRtHDt/6R0uLT6H8fPU2vLnyZy/OACfx3H5rHHYhHXnmI5q/8QN9DZLVE0SO3/YkmD51C1fXVdPvfvkUllcXeL5+HpNhkuuuyH9AlEy9n0eS3L/6SBQtwqdr28xt/xVYaR9Sg433Vsce1bFBtgDXHe8veYesP8O8fPEXjBk1gy5V7Hr+Ty537uw95P4SHJ+f9mydh/Jk8dCo9+v1/shCxcMPn9PNnf0LDckbQz65/kEWmXz73MxYo/Jk+4hx69Hv/pKLKIhaQINzcd81P1LVKp/vV+sZ96/WcgclU1+6eq37MMVjwHrz8xYtU26Bu2p67i+JP3/4bZSVn0Tx1Xd9Y9Kq+tWeBtc1tF3xbXyNq2LedWh3dPyhSY7rrY4eNeVNfPSlqt61rVZ9B/SdAEITeSgiF3BU9dPRT+upJYdu+HrNlPeZfMHrwKIyuebliVzk/tXe6Ew4XEznx7GIB1geYVG91Bh4oMMdy1/Xv96pjolKjKa5vHFlTo8jZ5KCG0ga2boDo0CWor6t+9Am2B24r0B60ywWXV2X1bK1y1PZ4OJF6FfjZggsKPAmK3/7q/VVaoHYMnoKh6oJQk5CXyG4+mmubOVZIi3qFEHQmgJgrsPzx0FJawK4ku522toUx+WM132rdhOpvNKv3rbO/lpPEmjeUQk3tbkz2wiWcT39QODVA+DAmZJJR9dHxfrhsVeSsKlSpWM9xGhASSiY1NkB8EXK7qaV4L7lry73CSm8k75FPWegB7qYGdsvZU6h78e7Y/LGD9NWTonbb+p3qNt8tZQUiMncQhfm4iX5y8r+6FOxPB6zJVna3OeD8QSwswCITDycs//dS2vzGJn4gAb9zV/3nGwQ3TeueX0MbX91Agy4ZQhO/N4ktJ9++9XW2pvAFDxAM+8YImnbfDNq3cC8t+8didg+JOCB4WAC/t/htffmqF9gFJoCrT1ipjr1tvPYbrerd+/luWv7PpdRQ3kCTfjCVRt04mn9nn7/4mYC/477ApeW42yewsPHExH92+k2Gi6uZvziPMkZn0ppnVrFFBSxHrnv5RhZEDi45QB//7EN21zX7ofPZfehXf/yS9i/a12F+wEPOOf3o4j9fyvk81wkWtuNhcRppprdueY37cr7gOo24fhRNuWea91yzJmXThO9O4odW3vjmq6ofcuJuSE8nvrfkbra4AZjLwJxGD2KLGTomVl8+KWzb161RH8aO5pPdQHhqJpni24WyW97cycLBmQa63ElWI+XGW1io2F/VzC6iTtcuE9obo+5BfePC2V0WRJWSOgcV2uwsXJwOYLgabzHwNUVbYW2yv7qZ7GoMeJpe1h7jrZvy2b0awIM79bs28XJ3E91mNofk5zt6pQUIYjpEWqzU4mihLzct7CR+AFhAwG3UuT+ZxhP1HjHi83Wf0PLty8jpctKcMRfQzFGzOMg3YmLAOgSCQCDh4mjAGgVxQGCtABElWBkF5QW0ZqemRSXGJpPFfOyB8lLjUrkOdDg+XDWPrV38xQ8AN1SwPIGlSlJsEgs7HmAV8Zm6Bq2qUw83WRA/IGh8tXkRW754xI9AwJIGogasLVbtWBFQ/AAr1PU9ULKPlyE2nCywmIm1xrIAEyghYDvA+eLc0a5rZ1xP9171Y5oxYiYHt4c7NAQ/h/hy4x+uPWXihyAIgnD20lLTzBYfez/bw6JNl+IHwE/60ZI/ahsmH46sOkw73t/GdZVsKT42sSFQeb741hss+aO2NZTWU8HqI7Tjg21sEVKy+Rjb48G/jkApAJjQwBOceMLz8PJDHGukS/EDqLIwYVK6pYR2f7yLjqw8TM3VTWeM+CEIpzOtLU1kL9pDDZu/pLq1H1PTnjWnl/gB2lrJUXZItXERNWxbwtYhvVn8EHov297ezFao+N0bd9sEfgCDZwu7mfKd5ezyE5YXA+YM4LkJAJEAMcOaa5r4t9jtCDyvgOOsSVaKDJAs8REsKviDBxU8CdYtiOmRmp/K5cAKFn2sQLG6IJ7E9oklWLOWbCrmB1ECiR/g8NKDVHukhi12IxJPPugw6oxEnBG/c+Skyse5CMLXDb4N5Q1OWnWkjtYW1FN10+krfgA0DcHLN5c00Bf7atjiY19V82kjfgBcvyp1HdcW1nMbt5c1UstZKH58HfRKASTOGkuR5kiqqqtkEeR4QAyMZxY8xRP0+PH7w+1/5qDhdlXOJ2s/os37N+o5jw9M0EeYLSwONPv7rvWh2d5ElardABYOZh9x4mjAasUjmBxWHXWXO3jnvLahluoabezaymKyeDsm4B/vPkolPj5qYQkCN1yVNq1dwUBQcdCizq/S1vWThQdLNBN7iDy+sVZOBLjc+vkNv6T//eTFTunZ+1+gu6+4h/NBfFq1cyVtP7yV1y+acCn99buP0asPvk1/+/4/6UdX3U+zRp9POam57M5LEARBEARBEARBEM50YFmx4cV1VFdcR8ZII027bzoLBd2tgjRVNVLh+kJ2U9V/zkDN9ZSqAq6mEPy85lANVe7DvELgehGA/epnrqVrnu2cLvj9RRw43R+2Bvn2BE4T75pMcx65kKbeO4Ni+sRS8eYiri+QtU6oMYzFBtBU00z2Lp7Qx9xQbUENW9CEx4R3cO91IiDeyEV/uyzgeV72zyup//kD9ZyCIAhCd9A7Z3kxma/+Q/yAoHG8FFcV0/8+foYFAg9bDmzhGBYnAuJdGMOMFBoaxgJHMMsIAIsN71MHeD0OGRCxKxD7A8DqxePHNhCoA/9g6eHf9zAZTR2sZmD1gaDhR8MjvrhVmXbdv20wPO8LroWv+HIicGekoZYqais6J1sFNTRpLsRwvit3LKfH3/8XvfHVa7R48yLaeXgHNbY00JC+Q+mKKVfRw7f9nn5+w69oaHY+HyMIgiAIgiAIgiAIZzpF6wpp14c7yNXioowxfdiNVajHsX0gTnCYvu+L3WxxAfeRSYOT2WNDzrRcnhepPlDFMbmC0kbUWNkYMEHECWS5OfTKYd40+OKhlDm2D4sUAJYdjobAcxmYhkCMLwDBptXVtXWXNj2jzdHgXI4L/3kdtd5UHfg8G9V2vEeCIAhC99ErBRDEdcAEPoKhQ3gIBIQCTHrfeO5NNHHIZIowt/vzBEu3LuYg45hcx2T9S58/TzWq3BMBP5J1zXUsyMRFxXVp8RBhjqSEmERerq6vYmuKY6W20ea1eEEZHjHEH/xYw7oEcVBsTTZ1rZr4PIHZaKZbZt9GeRkDeB3AFdYlky6npJiug32V6lYjJoOZYvTgg4EICQnlWB8AVjpwN4ZrDOEE1wYCTCALDGu4lV8h7CBouweH00EIYP/oO3/plP7+9l/ovaVvcz6jwcguwg6VHqD/LniK/vLmH+nv7/yVHn//n/S/j/5Li7csQuE0ot9IDgKPjpogCIIgCIIgCIIgnOlgzL997lYqXF/ArhwRtyNjrObFwRdYS7Sq/bB2CDMbAgohHhdNbe5WdjPlS+nmEqor1h4mHXTRYI4Lkj09lwWM8p1lXbq9dDQ5aOnfF9PSR7/qlBDLo7G8c8yMVU+toFVPLtfSf1bQ+hfWUtm2Uj6PARcOCuqyCvvhkguYraYu3U5hbgCxwOCuFMHJIcS41fF4rhNWLiyk+F0nPOjpKbNVXSNf8cbZ4qQ1/10V8DxXPr6MXYUKgiAI3UevnOGFqya4O4qxxnJcCgT09gduk66cejV979K7aMrQqWQytgdCBLB62HVkpyYMqP87D59cEKfquiqO+5EUk0ID+gzkyfhAIGbF0L6a9UFZTRk12bUf5GMBYoInPwKNQ8wIRHRkDPXPGEBREdFUWt3RJdfFEy6liydexj/Wa3atprcWv86CBALLTxs+PWiZ4GCp5tYK8TQG9x3Kyx7gnuuyyVdwEPfReaOpb0pf3o5rDJwuB4s9EEAQ1Nw3LomHfml5/Opube1goeJQxx4sOUA7Dm3rnNT7VlRVxPlwznde+gP6/mU/oPSEDCqvLaNN+zdwTJbnPn2G/j33H7Rd5YdwBIEmRo8dIgiCIAhfJ/B3Db/X8NcNX9XmaPNJW08GAvVEpUaxm4qIhEj2T91TmKPMHKA0vl8Cu58I5NO7t4Bzi0hQ719uArvjwLkLgtBOSJiRjKr/z8HQfYJMdyvqnhmqxj7GpCwyJfelMDUeInnYSTgLgQix7rk1HHwbbpgm3jmJ+xi+QKBAgHQIIPjdQlwOX9A/QH8EuOwuTr7geMTbgsgCy48+E7IoNjOW6yzd2u5qOxA4FrFKynaUdUqwHvGvC2x7dwttfUdLm9/YSGufW0075m1ja4qolCjVz7AGdFkFq4+GMs1bBKxVotI6PsSJ/gmsZBCXI310BkVnxHB8E1uRJu6grSgD1wnXo9N1UnWiTwXcqt2+cUhwHhW7KwKeJ7Z7hBlB6I0Y1XcjKdJIWbHhlGw1ktlw3DZVgnDc8GfMtmPdRGoL0SJvdzPRQ0brS0Rzl71Lf3jtYX2t50AMB8SEGN1/LG3Yu57+75XfUlFlodfKAZMGw3NH0J++/TcWSZ796Gl6+fMX2BLBlxvP+xb96Mof8/KsB6ZTfbP24xiMB2/8DV0++UrOh/y+wNrkget+QfnZw2jdnrV8HQorCrxtAhHhkXTz7FvpWypV1lbQ397+My3fvrSDyywICO8+NI/P4ZFXHqL5Kz/Q92gWDj++5gG6ZOLlXO5f3vojfbJmQYfA5ZjcnzRkMse7wCT/i589T6988SLZGmtpeM4IeuiWRziWR3V9Nd375N1sHYLzGt1/DG0/vI0ee+evtPXAFrZq+fcPnqJxgybQ+j3r6J7H72QXWC/89FU+fuX25fTPuX/nwPHg2xd9jy6ddDkVVRRSbFQc5aX3Z7da33/s2xyTA+f1wyvupfNGz6aFGz6nf773dyqpbg+CGBlupSd/9F8a3HcI7Ti0nb7799vUeziS7rvmJyyY3P+fH9HGfev13IGZMGgi/eTan3NA+odf/g0t2rSwU1D3B2/4NV057RradWQH/eiJu/k69DR3XfZDuu2Cb+trRA37tlOr4+gux46Xtla6PnbYmDf11ZOidtu6VvUZlN8oQejlqK7oXdFDRz+lr54Utu3r8SN7ckGfuiB68Cj8wPMygl2+efNrvNzd4NY34IJBakCfo2/xQf2kYzBcW2ij0i1FVLyxWPudV82Kz0lgH9VduppQYGD95e+/4GUMqFOGpvLTixhY4wlKTCbALQImARBAvGx7KdeLJwyHXJ5PacPT+Fhf8NQh3CyUq0H1/kX7OgUCjc2Ko34z8yhpUDJFxEfwxAaeimypa6E6NchHsPIaH3cVKUNSadDFg9lP9+EVh7hMtNsX+OiedOdkqjlSQ5te20D2eu13DRMMODahXyIHKkVdOJ9mWzMdWLSfDizeF9Ttw+ibx1LSgCQ+Zstbm6l4k/aAg4e+k7P5PFCuPy11drIV1dLBJQe8rjfCYy00VF2zpIFJtPXdLRyMPZCPcNSHJ2SHXDb0qO9fU1UTLXn0K142mA3quEzqP2sARaVG8zr6dDi/qn2V/P7hPelpzNHh9J0vvq+vqWtRWkCO6q5jtZ0QbW0LY/LHztLXugXV32hW37ljD4h3jFjz1Htpahei9j6omu3TJz+bseZPp0jVZw4N8DCSu6mOHGr80rhzBTl1y+/wPoMpauR5ZIiK5/VgOFW/3rbuE3KqMZkHU1IWRY+9kIzJWRRmsfL9tdXezIHQm9W4o3H3amptbn/aO3LgBLIOmxGwbb40H9pK9ZsXkVuNb0C4GodFj7mAjHGp2rFcTxM5yo9Q/ZZFZC/cTW1+Y4KzmbxHPqUQ3WOBu6mBGg/t4eWeQP1G7o7NHztIXz0paret36ne2m4pKxCRuYMozEege3LyvwL+ZpxOWJOtNPmHU2nA+YNo8V++pJ3zd/DEO37XYP0x9V5tzgLn4Wpx0rrn19DGVzdQSn4azfjpTEpW/QL8PsIiwfd3HhYVVzx5NfdNNr++kVY+uZwmqt/8YdeMoMJ1BfTl/33Oeb7x3PXcd0EfAtYT+N1bpPo4o24aQ+PumMC/+cv/uZQayhto0g+m0qgbR7NA8/zFz3Dfpis47sftE9j64omJ/+T+kS+pqj80/f5zKHlwCn388wXq938/n+d1L9+ofveTuT/w0QPzKXN8H5r12/NZDNry9mba+PI61WfSxIfpPzmH+p3bn3+zIYIk5CZQ6bYS+vyhT8lWUEupw3CdztX6Ee9sVtdpOVuweIhU1/+Kx6/iPtHGV9fT6qdXqj7QEJrw3UkUagylN775KotCvYHvLbmbjOG6tYvDznMaPYgtZuiYzsFgTgDb9nVr1I/COH212whPzSRTfLsHlVve3EnlXcSY6Qnm9I+nMZlR+lo7raq/Y1N90T2VzbTikK1TgPA+MWa6dEgixajv7saielqm8jT4jR2uG5FMufEWPvbDnZW0V5XlS7zFQNePTOEyXlhfQiV12rmHqXvP5L4xNC0nhuJUHkNoKLnUd7fB4aJNxQ20+EAt2Zpd3q//bHUOYwOcgz9f7KumdQX1dPOYVEqPNlOzs1W1u5bWFXaew0Ub7p6UQZGIT6T4Ym81ByRPjTLRLFUfzr8r0F6cc73dTRcPSqD4CCNtKWmgJQdreZsvKVYT3TYujerU9Z6/o5Lfj8HJgS3SfHGrOtapa//lvs5eiCb0iaap6vqZ/ARXf9CmMvWZm5QVQ1ZzYO9AvlSoe/yHO6uotP7UfU7fuimfovS2takxUv2uTbzc3US3mc0h+fmOXvnYS2FlAS3duoQnr/NzhtEvb/wtTRoyhd0+IRj5VNWxx0R4QnQi7S/aS5v2begkfnQ3+4r30vo9a9kyBeLLr2/6HU0dNp2SY5PZTVe/9Dy6Zc5tdNW0b/D6mt2raOeR7R3Ej6OBc/hkzUdUXlPGYsSdl97NwgPEBrMa5MVHJdB5o+fQ9y65m/qogQYCpa9V9dSrwQyEoO9ecielJ2ZwWU/O+xftKdhNxVVF9N7Sd1gggTUNLESSYpM4jz8QS9786g0WWcYMGMuCBixH4HaqRA1kLOYIGjNwHFtiYIDz8ZoPaVeBZgECq52DpQfI7XbThMGT6Jrp17JAA5dgAzIHsqCVl9Gfr8eWA5vZ6sMDrEUG9hlII/NGB0zDcobze19VV8VB6JH/ZnWtp+RP4wDwWhkWumj8JTRp6BSerKpV52vziQEjCIIgCEyI6swOTeEBcaAEsWLUTaPp3F/OpqFXD+P8eKYpMimS8s5rzxcs5c3SXFDidzIlP5Wm3jed3UfAn3VqfhqlDU+nPuOzWOyY9ds5lDE6k/MjkGf6qIwOZbWX2Z+GXjGMJv9wGg/UMfHBqBdYYEz4/iSejOh3Tj8uI21EOmWMyaTcGf0o/6phHEw0e0q74GNNjaLsablc9pjbx7Mlh7dMHZxvv3PzKHNcHzJGaIJE8pAUmnT3FMq/cjhlTejLEwcQeFBXv3PyaNJdk2nkDaM7lQVgkTLksnzqp1/DIVd0jtUVlx1PueocfM/dkyC6jLl5LJ3z83MpebA2IIVQ4rlmEIH8n9z0gPbEqf3H8v7lqGsGUFbO9Fya/IOpHAQW54j30/P+wU/5rIfO52stCKcT5tRcsqpxk3XotE4pevT5FD/zRkq8+E4ypWr3BENcqiZMBMjvmyL6j+0gkliHTqXkq35MMWpsYVXHW/rmU3jWUM4XPeZ8SphzB8VNu5bC1BjFg1GNDSKHTO5Utn8KV2WF6rEJIwaMp+TL7qHoUbMoQo0LwrOGsGgTkTeGxZfEC79LlpyRuOlyfkE4G4BYsPPDHXRk1SH+jeNA5T7UHKpiywjkg4iff/Vw/u3HwxYQD2Y8MJNiM2OouaaZqg9WBxSCag5VU8WechYy4lQ/AQ+IFG/UgqN3hSlK/TaPzAia2CLlGKxGnU1O7wMfngcu/MG4v3p/FR1eeYivweBLhtDEu6ZwPTim9kgNxxLB73aC6i/BbdX+L/fxwyEA595Qrl+n2QMp/xqf6zRIXaefnMPiBwQVXA/f62SMMKp+UGqn8/OkxP5J3v6TIJwIg5IjeKLcP03LiaXzBybQ7ePS6O7JGWyN4QHiwICkCJozIJ7zntc/jhIjO3uvGZUexfvP6RdLlwxOJLPfdzI63EDj9In6BPV98NQwU+X/zoR0FkHyU63cxvzUSJrQJ4ZuGJlC31P7InzuR4OSLN52d5Vy4vFwA9G4TK1dM/NiaWxmNBkDfO8HqjKn58ZyvinZMZSNYxXRZoM6L2uHcgOlyeoYiCwQcMZnaef4jeHJlJtgoVC/vgTyYP94dS1wHXHOvmUFS6ijf6LWj/EH54rrF+g43zQ4JYKy48K9bTxawvXCNejN8LvT2yxAAGJtwHJhav401Z8NpZr6Gm88DYgDcMlka6il5z/9H7275K0OE+oeutMCBPRJyqIfXnkvT7xDJECsEsTsQOwLuOmCSypMzq/euZKemvc47Snc3SmIe1cWIADiyVVTr6HbL/ouu6KC2y0IHDg/BGGPNEdQTGQsx+v43yfP0OfrP+E2/ODye+maGddyLBS4hPrj6/9HzXbteiVEJ9B31EAH5aK8R9/+szruU/rb9/7RwQIE55EYk0j3f+PndO6o81jMqGuycTlwowXByTcuCSxhfvbfH6s8dbwOgeOeK+9jAQTH4FiXy0VGdSzOBddo26Gt9PNnfsJCxlg1oIEFCAQSBEEP9B4CBJ6HlcuC1fPpSnUOd6iBDuLDIKYLrg2uJWKOWCOieHu9qvfB537O78OpQCxATo4QuC/wxIzp1CS1rv3X0Zc6ZAu0TUdtC2yM6bMt4GXgA33wXweBtmlwnR326SvebUEOVNs7Nsf/OB8CtLvzW6rWO2wKsF9HO9Rvf8Ds/htxbICM3k0++wJtC8QxnEfHLD4r3sXg23z2tMMb1R/PKx5b6ZTx2OrFYKzNaSd3SxO56uv4adivC9VisQDxAwPo6WrgP+zq4exfevcnu7wPjpsiDBSXk0CY+MdTcPAR/fI1L5Cjzs7uHy77l+ojlNbRkVWHqbGi3ZWjL3jCEhYTGHBj8nzwpUOptqCW3TvgqUOz1UT9ZmJCfwgP1jH4fu26l/jJxfN+O4ddTRxafpAOrzjM5eHJy+iMaBYYIuIiyOVw0Re/+5T2fbGXrClRNO2+6ZQ9NYdCDWFszXHgKzWwL65jAWPAnIGUNSmbv6N1qt2f/fpjKt1SwoLKtPtm8NOQGPTv+XQ3Lf37V3y+HjDhf+VT1/A1+uSXH/ETjlPumcYT/5gAgIsKXAd8WWANMvb2CWRV5VUdqKLFf15IxZvarUABBJ+pP5pOJnX+wNFopxcvf57sde11jvrWGBp723gOdoonVpurmylUDeoiEq0svuSo88QTrpvf3EQrn1jOkyh4whViDD8ZqweG9QcTLflXDecnQWsOV7Nfbt9z9QUuK+CCA4IKnrrF+1G5t5KfDK3cW8Hva//ZA2jQhUPYNUb5znJ665ae+ax6EAuQzogFSHAgPMSq8Yy70Ua1K+dSa0sDFD0yRCVQeJ9BLHa41Vin+qvXqFaNoWD9kTDndjLEppBt1Qd8XCBccNW7ew2/mtPzKOmye1iIAHVqPIJ9bW4n1wHRIjxzALlU/75SjVfqN3zG70/cjBso/pwbKUSNl2oWvx7UasNesp+aD2yiNjU2SL/9LxSRna/Oo4mqFr1CzQe3UqgaW0T0H0MxEy+nUDX2qd/4OVV98RK5anveIutMQCxAAtObLEA8xOfG09XPXMeuGfF76rEAQb8UD1hM/8lMzuNocJC9HnEv2sig+h5wmYXf/90f76SVT66gltpmrsfXAgSWHCNvGEVT1G83+k71pfU09/tvcx8Dv9XBLEDwAEFjZXCriCOrD9OKx5fT0Cvyu7QAgXXKTHVvR39k+wfbaMW/lrI1qq8FyIKfzOO24WGISXdP5Qdc3HY3W8DCZZVB9eUiE9V7rvcvIahs/2ArW3pA0OHrpMqHIISHMIJdJ/QvVv9HXSfVd0B/BhYgcK8F61z/dnuA1czaZ1dT0YZ2q7nTGbEA6cjpYAFy37RMmjMggfZVNtNnezTPJiZDCCWrvvTErGhKijSRs7WVHltaQIv31/LwFcLFd8ansSUEsKt73J8XHaY1BfXk9ukn/e3ifjQ0VYvRCyuD59aUsAWEB1iHPDQ7h5KsRvrZgn20tbSRLRaevXYQiwI7y5po3vZKqmxyUEqUiS4bnMjCC8IJ/Xd1EX28q5otVe6dmslizZHaFlp6oL18f1YX1PF5PnXlAOqr6gYbi+vpPyuL+Vhf7hiXRlfkJ5FBffdxRi+tK6E3NpfTQFX/nZMyuB1LVF2Ffsd5gAUIrGLiLUb68fQ+3H5cGlicPL2qmKqa2h+uH5ISSY9ekkcVjU56+PODFKfGin1j27u1E/tGq3ojuS1oh1O/H8ACBBY628s6jxdvHJXCgotJjSPe3FTO1ykQeyqbuN7ByREUYWyfh509IJ5dj8EK6J0t5fpWdc9R97T1hQ1UG2As1FOIBUg3UVtfS39+4w/00mcv8gQ4JubhmgkpPjqBiiqK6E9v/J7mLnsn6MS5J6A4Am67Wo/+IWhxavk9x/kDN1wQgF7+/EVqUAMHCAIQNBBkHG6ZMMHw8eoF9Ne3/kR7i/Z0Ej8AYmVAaMA31R5gkhxtfX/Fe/Tg/35KO4/sYLEHZaOOTFUX4n/AsuSxd/9Kn6xdwEJDdkoOTR8+g/PC7dQTH/yLt3uAJc0XauCxu3AXWS1WmjP2AhYkWpyqfvVls6vzhkssACuLf7z7N3rh0/9xbBGcI655shoUQfyABcyR8sPo7NLIfqPoD9/+Kx8HDpQcoP9++BQt27qU88K1FSxVUuNSOf+6PWvol8/9jGN3ALwnHhdWsOyBNU2ghIDwhjAjW8h8tHo+PT3/CfVeFPE5ZKfmsKUJ6omzxrHo9MfXf8/WOsLpSag5nEwJKRSRlUfW/vk8iWHtN0RLuYP90iCy5qjBujcNDJAGaCk7QOo7gCL69g+Q8tpTVr8AKZci+vilTP+UQxEZgZMlI5ss6b6pr5bSPClLS+n+qQ+Fp/mmTC2pDlinlJLRKZmT/VM6mZN8U5pfSvUmUyJSSsek3qcOKR5J/Vh3Skl+KZFMcZ6U0J5ijzHFxPulODJF+6ZYMkb5ppj2ZPWk6PYU6UlRnAyBUgRereoVSXViIlXiZd8USWEW3xTRntSAWksWMqh1tMucmKY+h/3Joj4v+NwLpx9w77T9/W3sIgpp8xubaMlfF9H659fyE46Y7E4b1vEJf4gZOGbDy+sDJggdAE/9wToCwUX3frqLfVmXby+jwrWFPFmw+5OdaoDdqgbccRy3wwMmY0q3lXrbtPWtTWrQv4w+/eXHPOkBN0yZY/rwgB9PJ2ZPzVVHhdCm1zfw5Mjuj3fxYBsCyWe/+YQDieI3Hj608QSoPygHlhGwUOnqiUyIJRAcUD8mPLbN3cp+wEu3lvLEwEc/nc8TCRFxFp5E8AX9I7i2MqgBkwdTpJlyp2vWFv5gIuXAV/tpzye7aNdHO2njK+voi99+wv7IDWbtqUw8eXkisJih3qNA7x3Sjvk7OB8mNvC0aKvLzeLHHvUeVuwsp8I1BbT00cW05/Pd3JfD+wexSRBONyAGNGxbQvWbFrIAUbPkLSpTY5SmvevVb5WVzKn9KMTY/tsEocS2ZgHnC5TqN35BrvoqnliPGn0+mdPw/W2j8rmPUuXH/6XGXSupSfW/axa/QWVv/5maD2xWv6WxZMkaSgZrx3tCqxpH1S5/N2A9SBBT4OLKqMY/cHulblQsstSt/pDsRbup+dA2qln6DqcQNeaAKy6OCSIIvQxvoG41lka/BK++1Byq4cDiQMujzz+obHALufyfS6hsWwkZ1e9vdHoMiwp4eAKBwPd9sYddOrXYtHkDiAOYzIdw4Kln78K93Aas4yEAiCDArX4buW36MYCFGSyqvgD6DMGS0WJiPcLzwEIwt5n2BrsqU5uIzFF9HVhlAFhxoB48EAFQP8510R++oL2fQ+xrY+EIfRb+fVaVQTiBNQjEFohJI2/UH/LFddpUTMv+oa7T9lKuw/864SGRteoaQ1QB/D7Aywf6PAmRnc7Pk9CHDBS3RBCOB0yOQwD4dE8Vp/k7quiFdSX016+OUJ36zkGUGA4hQ/+oYTJ6VEb7uAKWHSPSrV26UIKQMiM3lsWOruifZKEE1f+ubXbRR7uqaOURG+2qaKJlB230j2UFVN7g5El9iAZqeOEFYgDEjbe3VgRNB6owJ9mRjGgzW0D4AouQCVnRbOkSjGb1HYUAEqgepLnbK6m4ruNcLO5JE7Ni1LVT96gg31u4C9tY1EDz1HvgSdtKm8jpbqNGdS/8aHe1d/uCXdV8bbqivsVN720L3EakDaquwzV2+mJvTYc6D1Q187WCIOe7fYl6H2y4D/di+J3pjRYgHhAXw2qJor4QAJKzyO5oof3F+6ikuoQceMIWYkIQMGluNmpPGsK9k2eSPxgIpG5UnXr8wHcVvBxtMhvMLAzA6gFWF/tL9tO+or1spQJBxr9z4gGTAMgPEEPDP4aFB1g0IGA53E/1yxhAWercK2zlHHS8ylbJdXjOPTQ0lMLVAAaWMm1trSxc+NcPQQJWHKEhYXwc6sa1wXas+4o+IeqfwaAGN+q6Z6oBRU5aLm8rryllgQHX5pvnfYvuuOh79PSHT9LznzyrH6m1GxYfVjWwylPtTo1LoSPlR+hAyT6uE8nTNt82dU2beq8dLA4BBFqPjoxmUahPUl+KCLewcFNYUUiHyw5y3q4+F92NWIAcG/DZbEpI5klqfiqNaz+lTRCErwd1z4P7P3t5MTlreuCp7S4QC5DO+FqA7Jy/nRb+3+f6nnYQKPPSf1zBT8J9qQbUOz/Y7rUAgdXDsn8uYZcLXYGgmVf+5xp++hBPLe5Qdfl2Q/DE4Tk/O5cH4x/8cC7ZbS1sAdJ3UjatenoFbXhxnZ5TA+3+zsI72aXD4eWH6JNfLKBzfz2LXTZA8Fiu6ijfWdahDoDyr3nuOkoakKwG/7X04X3vU+LAJLYAMaiBvsFk4Dx4UnHu9972+s32twAxqQEPLCgyxvShVf9ZwWKR08dPNtp3yWNXsAACC41dCzQhAcAH+QV/uoSi06PVua2k0TeN4fMoWFtAH9z9rp6r3QIEvrq/eOhTfsrUlxnqeg27ajgdXn2IPn7gQ/bNfbwWILD4WfXUCqov6Vi2P1kT+9Ks352PkSd/RmBd4wtcg838xXksWM27Z653UqgnEAuQzogFSHA8FiAthbuo9M0/kNs3Hp7qp6dc/ROKHj2H6jZ+TuVzHyNr/jS2AIElRcGTPyBnVcfYPP7AssNj/YH4GxXz/t3JaoRFklGzKPnK+6n5wEaqXPAfspce8FqAtLrsdOgvN1Gb/vBZMCz9RlPqtT8nQ3QClb3zF6rboO7XPg+YWXJHUoLqg6P+6s+fJ7saIwpiARKMM9ECBMM1/EbjdwwCQ6D2Yh8eTsDvPybnfV1U4bcZv/OmKDPHuYC4D8tTxCGDeOFrTYJ6ELsMdcDalPsTqltm0t04QfDw/MYiH/IjL4sg6v7rOf5oeI5Bu3EM8I9Dxqi6cV4e95ZwiYV6IFLgvLidPu33XCszXNv0jecHFCAIwXK3ck8F1zn+uxPZPSgeREH8Mw98nVRdJmvn6+Syq2uK66Gjtdvg6bIGhcUkVSeu25mAWIB0BA8c4kE/D1+XBQgsORBH4tElBfpWDfWRpReuG8KByNcX1tFvPkPs3hCVP47undaHdpQ1svUHxI9im50e/uIQFapXD7AAGZJq5dgW0eYwanS00ksbSmjBzip0fQNagMD11i/O7cviwd8WH6Gd5e1zpvg+3DUpg0amR9HWkgZ6YmURQfi4d2r7Ofx9acdzCMR/fCxAIP68uamMXt9cziIDgIurB8/N9go62OpvAZIZY2arF8QF6QoIR7AAiQ5X91h1AhCLcG4PfnKAyvQ4Gr4WIL/4aB8V6bFQPHxrdCpdmZ9EbtU3+dYbO6nFI0J3gccCBEINPleecztW7p+exa7N9lQ00r3zvt5+j1iAdDN46r9Gddw3H9hEH62azwG2D5YcYKuQo01yu9xOdvmEdDTxA0BQQd6uxA+ANjW0NLBFxUerP6R3lrxFG/au4zgbvhP8gcA+T5uCiR8A1iMQMkprSmnF9qX05lev0ZcbvuDA69jue+6YWEObG1Wb8BqofuRvtjdzHog0EEogeqAd/hYvuFY4R1iObD24meaveJ/mrZhLK3euoEqYv6s64H7rit9cTC9+9px+lAbaDZGqSuVbs2slu/jatH8Dx+NAPb5t821T16nRK34AXLfqOvWZ2L+JFqyaR29/9SZfm90FO7m8Uyl+CMdGWGQUWTKz2SIgxKA6VtxjPEqvURB6C+rzHhoWpjrSGWxpI5z+pA5N5YcLQDmClJ8AGHQ3lDWwa6tR3xzDbiGi0qJ5kA2KNxTR6ze+Qq9c8yLZCoObhHuA/23PsQ0VDepeGsKB2TEBULKpiCp2a366/cHgexPcYSgMqoOKpxI9IAAoLBvg+gIxMkZ+czQP7APRXNtCdn3gpwU/Hc/ChqdNGOgvuP8Devv2N9ilhi99p+ao62BmtxS7PtxBh5Yd4LamDEmhqPRoPVdwMCmBAOlwPYUnP8u2lXWY9OgJEAQVLrjwdOfE709m6xlMiHieHShaV0ivXvsSv4f1ZT0nfghCdwFrD7i/ihw6hV1g2Yv3soup4yUsKpFCw7X7iG3tx1yWP3BtVbf+M9r/m4uo+PlfkL0MEzPHD6xY4FYLJF78fYo75wYypbTHM2pW45Sip++l0pd/w26zBKG3gbEzfu8gEOD3PhDYjv343fIVPwB+m/G7CTeWeHhix7zt7AoTFhH+v6PoL6Ac3u7pT6hXLhvbfR4wQD2evJ7xvef4oyXPMZ4ykAKiikWdnjyeeuC6ylOOL55rBRelResLadt7W/lBF1huItYJjoHrq3fueJMOLO54v+DrpMoNdJ18xQ+A640HQDztCpZQ3pkifghnHohhAbdLoLJJfafUK7TCKdnR/F2AlcDiAzVU1eikzNhw6hsX7s3vRR0EsQLusSAoTO0by8JHMDwupRAY/I7x6Rx3wjv5rcqCu6o739tNT6zQxI8TxaG+N4fVdxaiRLZqD+rzgHgYcAMGMQeWKN0BXIDBYqRSXas0dV2vGNI5JopwesCf4N5sASIIpztiAdI1BmsUhadmdXhS0xfER3C3NGi/mtyxbX/VXlTH0Wefp/PrWdde8aLnAzBL5n34r+fplN9nXSVe993Gr1hsL0vfwK/ai77uk8dbn+dVJW2b2uSzjbfj1bPNJ492LtqyltezHQsq+Zxfh+28rpmp87J3e/trx/NUL+pP53Yg4T/aoS17zpGzePJombTt3CYsel61PPjnWVZ/+D/+eNvB21GP+u8pQ8vE+7Trr2BhEx9ZzzE+ZfA2vPjUB/g6avu858LbsUFdJ+8ylvDKG1RdnnK0utvcbp705G28ob1c/Glvh6LVxRNDluzhFD32AvZRDvccHtpcTmopLSRnXY2+pWcRC5DOYMLeYwFSvKmI3Ux5QODLjFGZlDYynZ+YtBXZ6JWrXuB9HgsQDNibKht5oiEQX/3xSyrZUswumiB8wEc2iwTqI4IHFuCCAa4ajqw+QgeX7Gf3CsA3BghcP2luHIifRkSgbcT5QIwNfA3gDgs+tL/13q2cZ83TK2nL25t5ORAJ/RPphldvYuuOpY9+xZ9ZWIBASFny6GKa+L1JbPGBCYB3bn+Tg57Cd7ivBUhDaT2NuXWcOqfRbJGA88F3Av6wcT5IaDOCrvoCC5hLH7ucrWrgr/vzX39CGeP70MV/vZTPHZYrW97SnhbyWICY1TljEgIuNkLUaC4yIZKvIb6HcI81/9732UrkRGKAeCZHPG41/IG1R/mOMhY+JqjrMuTyoZrogfdPDcgQBLV4cxEVrCng96/tOJ/aOhHEAqQzYgESHI8FCIKIu+oqtN8w9TsUFhWvPstqQK8+z/aSfVT6+iPkqCjwxgCBqylHZSH/TvnT6rSzGy3ECIkedxElzLqFwixRdOSJu8hR1m4dxcHL/fp7rY4WcpYfYaHEYwESGh5BdhwX4D1z1VdTzaJXWdxQDafU635B1vzpukUD33g4T9P+DdS4axU17VmnxTkRvIgFSGDORAsQQThViAVIR04XCxDEANlW2kjvbNViPSAWxKCkCJqQFUVJqr+MIQbcYS3aX0PxEQZ6/huDqc7uphfWl9DeymYOkj4s1Uqf7amiZ9eUUL3aB9gCJMVKn6jtcGH1i5l9yWIMpZfXl9K8HZUsBPhbgKA7/Oil/bl+gF9wWDFAbNla0khLDtXSkRo7W254gAUIYoA0OdzsIisQh2pa6O9Lj7AlBCxAkqPMbNXSPzGC63hiRSGtK6wnoxoT/POy/hz0/K3NZXxtYi2GThYgeMV71eQIfH/fWd5I/1pe6LUAaVLn8OyaYrpwYCLH9MA46acL9tPuyiYanNxzFiDhanxyWJ17oO5rZZOTXt1QGtCN1tlsAaI+giKACMLXiQggwUHcA8Q/CPPEP1B3dwyEm/atp/rNi6h53wY1IO7aDYkgnMlEDJpASRffRaaEDJ50Aq6mBmopOUKt9q5df3QHIoB0xlcA4bk0316nqt731vjmt16lit0VvM0jgLBLA9VRDthbVXz6q094YhxExEdQ/tXDaOCFg3kZE/EIVu6xmoAAserJFSx4wCWURwABHdqlQL2YqEEA7wUPzCNLrIXu+OR7XMbKJ5Zx7I9gIP7HLfPv4ICm8AcOEcAjgCz6/RdkVHWf/38Xsr9rBGp//653OX6JrwACl1FhZgMNvWwoDb1quCrTSqFqEAbXFB6rETxliicu4SsbTz8CCDfT7z+HojNi6IuHP6P9X6qOurqet867nQOiww3W/Hvm8vl5BBC42/A8IQpw/XHN4NoCLjDWPruK3WzBouZ4BRAIFhBWgr1/H/1sAR1ZqU3oos0jrhtJuefksUClvX+h7e9feT2t+Pdy2vv5bm5/TyECSGdEAAmOVwBR1wfChfe68PdI3X/CjORqqKGqz1+g+g2fkHXYOV4BpC2IJTu229bMp6rPnqe46ddR/Mwb+QGWomd/wqIJE2agvN8t4DoY/pqEsPBR/u7fqGH7sg4CSCvcXwV4y9yNNVQx/0lq3LmC10NNFopT9UGogejC5au6+FW1FfVXffEiNe5YFlC8ORsRASQwIoAIQnBEAOnI6SSAAP+fZogMCGq+qbiB/u+LQxzY+5phyXTH+DTaXdFE/1pWSCV1drpzcgad2y+OhY8fz99LJbprJ48A8vHuSnpxfSldPyKFLh+ayK6f/qGORUyL387qKICgCQiA/p0J6TQqPYrCjaEUpm7asCxRL9Sq2rCxpIH+rY6HVQXwCCBoryPIQ0MFtS30kw/3s+WHRwD5fE81xYQbaHpuDP1vbQnHPhmeFkk/np6ltofRPe/vpYfPz6G4CGNAAQRiim/Qd192lTfSLz4+0EEA8Vit3D8jizJizLRHXUO4wkIMkp4UQOCmLFArq9V45/HlhbRRvb/+iAssQRCE0wwMvMJTMr3iB9wsNB/eTqWv/x+VvvF7atj6lYgfQq+naddqKn7+Z9R0aKta07o3Bkuk5g7OM0kkfG3UldTR/kV7valgzRGq2FNBnsCa0+4/R71P7YIIgAUAAo5iMj9QgnUAwHEQBNa/uI7euvl1mn/fB7TyyRUcdBTuquBWwZpopXMfPI/SR/kEWlcfE7jEKlxX4E2IOwLXUUse/Yo++fkCztOqOvbNtmYWBRBQtCtgKQFaYb1S1flJIgQA3T53K7trSM1Po9E3j/OKGh4gdGBwA7cQb938Gr33/Xdo8V8X0ba5W9jiBfE64KpqyGVDadg1w3nyE2VkTcpmawrQZ3wWTf7hVJr8gyks+EDYQKBRiC2+wEpmobqWiK2B9MmDH7GlSMmWErasgQCDsk6E8l1ltOLxZQHfOyQEiwVoe3NNEy3/9zIWwiA6rX56BX9OEAjW0aDev+Qomvnzc1X7U/gYQTidcJQf4f5WkfoNQip57RGq+OhpaincTYaoOIqdeCmFZw3Vc6vbittFlZ88y7E2OqX3HqX6jQs5Hx5kgdAQgpiG+iQ7owb/TXvWUNP+jZxaCveycBKIVnU84o8Eqqv8/X9x/BLgsfqoXvgyHf7bzVT07ANU8eGTVLfuEz4Pd5ONTEl92CIFMUkEQRAEobeByfDNxQ3etKGojhbuq6GnVxXTHxZq4geCj88ZEMf5IVJcPDiBbh+fRoOTIzhgOCwlxvaJChjgu65FCxoO4SQ1ykwXDozn2CLagwzt4NhmVys9trSA7py7m+NswDIF1hpwSQV9Y0xGFN0/vQ+3xwN0iF3lTfT3JQUB0zOri9U5dBQOatQYCpYaOLehKZGUbDVy8PMIYyjtVmUV1tkDCgcAQsb72ysC1oX00vrA7o1hbfHJ7ipqtLtZRPnGsCQOut5TON2t9M9lhQHb+OTKIjpQ3fMPS55p9LgA0u6ShMhitlBkuDaIFQSBKNwU7g1qD3y/L2c7xpg4Mlg13+4YVGMwXPHhE9S4Zy2LIYJwtuCsLuWnX+3lR7QNISEcFyfMIr+nXzdF6wvok1985E3zfjiX5v9oLrungrujlPxUMkd1fHgdLpgOLT9I+77YGzAhmDkm9hGAc+QNo9miA09UF28sok2vbaBPf/UxfXj/PNr8xkauA1YUOdP76aVD2Gil7R9sow/ufs+b5v/offry91/Qjve3adYLijaVD1YZEBIQcB3CQDBypmtWJS6Hu5OLKg+b39rE1wOWDCNvHMUusHyJy4mnoVcMo0EXD+Y6EVB057zttOSvX7HFyJe//5zLhvuqxIHJ/BRhbN84SlLLhnADW59kjulDuepckSDEwJImPCacA47jmnlAXgR0h/9tpMPqem99ezN9pq4dLDws6hi050SoLahlV1yB3jskCFMQP1KGpPL7lzm2DyEAauHaAtrw8nr+nHz443nscgzva5g6tz7j++qlC8LpA6w8IBK0HN7BqWn3KrKtfJ/FjFang8KiE8kY3y6+tiKe4O7V1LB1cafUuGM5OSq03zBXfSW5WxrVZz+SjImZXksDuOcsfunXVPS/BzhVLniK2xAIuKxq2LYsYF0QUTyB2xHkPGbSlRQ18lxehzBiW/Mhlc/9OxW/8AuqWfYOuZvqyaTagXPxtkUQBEEQegGwnNhQVE+/+GS/N/3q04MsQny0q4rsulXFiDQr9YkN58l/WGRALJjUN4YsapzR7GxlEWJGbhxbHQRif3UzByqvbXHSZHXc+D7RZPYTS7D9iqGJXBfib6w6Usdiwu++OER/+eow7alUfXtV0dDUSLbe8IBzKLLZaenB2oAJ1iWq2R1wqfM6XNtCxXUOFiMQjBzuqEyq/V8dqGVhJBgtrlaObRKoLiTf4O3+fKyu6abier6OsIgZkdZz4/UGNS5bdihwG9cX1pMtgFX72U6PCyBue7O+RDSoz2CaPvycDhO+gnC2YjKYaOyA8TS830h9i7q5+7oaOIvBANTXZBRPIdaumMs+p/GEoCCcbTiriqh60avq469NXoeZwiksQnWo9EDbwukDJuYRpBtuMcIMYRSReAIdXzVeiO8XzzEkRlw/igOY+9JY3kDb39/qdb0BEeB4wbGlW0soTA1sEL8jNT+VrTT8gXVF/zkDWdioOVhF9aWBBRBHg4PWPLOarWLgggpBv31J7J/I8T8m3jmZYrPbA7IDBD6FpQosNADip8AaBPFUYjKi2R3Wptc30KqnlndIHCvFYuQ2WhKO3rfEObB7HlW3J0h9TwABBHFg8P4Nu2oYu/vyBULP1nc3qwZp66aowDGuBOG0BP0w9T1i0fEEvkcQ9d2NNl6OHnMBhVlxf+s4SRKqfuPC+w4hQ9SJCZUeIvqPpfhzv8luvcIiO3pLQRua929S7VH3HXUuIWaLqlgsKwVBEISzC/wCXzw4kbulxXV2FiVeXNeeVhxWv5cuNw1IjOBg6D7PHHmBy6jVR+poQ6EaJ6j9M3JjOTC6LzP7xdLNo9PoMr8g4RAjEG9kS0kDl4Pg5VbTyf8ew6rkQHUzW7RcMjiBUqNMVN/ioo1F9exuqydocrbSm5vL2X1YuBpjXaLOVTh94I9uT8YAMcYmkCVde7INwTsPlh6g7Ye3UbOPMCIIZyMmg5H6Zw5kYdCgP3FmryghR1W5d5KzOzmTYoAYouMoIjOHl+EqAU8cVi96hf1FC8LZSqglijK//Vcyp/fndWd9LdnLinokZpCHEIkB0glM3HtigOycv52DXvuTPTWbLvjDJWy58O5336LSzSXeGCBl20tpwyvrqfaw9oSyP4gxUX2ompIHpdCVT13NQsWuj3bS1ne3kK3QxpYbkYmR1P/8gTT5rilsAQLXSlvf3sIxQPpOyqZVan3Di+v0EgOD88gY04dmqWMsseFUtL6Qts3dyu1rqW2h8FgLCwsjbxhF6aMy2B3XZ7/8mA4uPUB5s/p3iAFSubdSL5VY+Jh2/wwWf4AnBkh0ejRNvXc6W3Qg2PnGV9fzcXCrBTdc6aMyaco9UymhXyLtVue78qkVNOnuKTRAnSfEEVxnCD++DLxwEM3+3QVslbH8H0tYWEEMEFi2LFPr9bq1ikFdo8hEK+XNHsAutuBuC7FMKvdVemOAbHh5He3/ci/HDvEF70djVRMNvGAQxwCBOzFY3yB+RyAQmB3tQV3n/XI2izdw87Vz/g4WPiDAIBj9ANX2Ser9Q/nLHlvcZRD6k0VigHRGYoAExxMDxFFZQBXzHyd3Qy1vDzGYyBCTSNGjZnM8DXvZQapc8B8Ki4zhGCAQGOCm1FlTxvn9gfWuu76K2tQvS/zMb1LsxMtYcKjf9AXZ1izggOptzhYWRKKGnUMxk64gU2JGwBgguNcjfgg/OBSAVnujqquGokbNosQLv0NhETFUu2oe2Va8p/rZRRiUcnujx8yh2ClX8/7St/9MDdsW876zHYkBEhiJASIIwZEYIB05XWKAzOofz5YZjy4p0Ld2JivWTP+4rD+ZwkLpvW0V9Nxa7YEkD3AhhdgWaVEm+nBHFT29uoj+dGGuNwbIv5dr7nvByHQrfXdCBgca90wWeWKA3DAyhb41JpVdcr2+qZwtFepaXOxiq1+Chb45KoVGZUSxCHLrWzt5H2KAzB6QQOsK6+h5v3b5AouSWpXfEwPktY2lNHd7JV05NJHrjdAFFQRs/8eyAo5R8soNQyg+QAyQHNV2BHyHFUgg0FusUueQG2fpEANke1mjlkFxwcB4LgvXFPREDBCMKRBsPZg1C86xRl0X//0SBL0HBZCQsDAKT+tLxuhuuT8JQq+FAxuXFlBrS89M8p9JAoglPZuMsdpTf3jyvWLBU9S4s0duUYJwxoDJiPg5t1H89Ot5HRaWLSUFPDnRU4gA0pljEUAgGFz6jyvYOmHFE8tp40vrvAIIJsTrim0cLyMQsFL46CfzcfFpyj3TaPAlQ6mlroWqD1Sxa6dWl5vdaiUNTCJLbARV7qugj3++gF1nHY8AAhCYe8SNo2j4NSPIGGHi2CEQDVyqbYgLEpUWxTE2nGpAsUGdw8ZXN3B8k64EELi3mvngedR/9kBe9wggiHkx7o4JNOTyfLY6QRwMjzUJLCbghis+J4EtSJb9fTFfnyk/gmCSRIv/toh2zkOA8o7XzJpspetevpHbDvdgEC9G3TSGrTuqD1Z5xQxYtpisZorNUn1RNVjYtWAnrfrPCt7mEUAgmjRWNfL19wUus7a+s4XrggDSoq4z8rocgc3KnWqA88kvF3DcErx/OVNzqam6id8/e30LuV2tZImxUNKgJApXr6XbS+nTBxeoMgMLKt2BCCCdEQEkOB4BRF0QcpQdag8MrsZ0oeFWdheF2By1a+ZT7eI3KWLAOC0IemwKW+rCPVYgXLYKsq36gJoPbuG4G0lX3EuW7GFErW51nBrAN9RwXXCNZUrJ8Vp/uFsaOgdBN1uopWAnD/4DYS/eR7XL3uF2Jl/zE4rIG6MKcrFLL1d9jfqp0Cw+TMl9yRCdSI27VlLVJ8+wCCOIABIMEUAEITgigHTkTBJAbh2bStcOTyFnaysHE99b2dHFE9xe/XpWNo1It5Kt2UU/eH8P/fLcvgEFEEz4Xz0siSf1PRPbHgEkOcpED8/OYVdbEBAOVquxrLqHIhB6YqSRrUsMYSH0xqYyFkjgRsoTBB1iCCw6grH6iI3e3lpBT13RLoC8o9ZHqTZ/e0I65cZbON9fvjrCwgtEgWACyAD1Wlir+vv2wA8lo12f7alW76czqACCWCM/mJJJ5/SLYyGoJwQQs7rWuyrU2CVI9xWB2CFooW5fJAh6D9LmVp3aihJyNmimzoIgdMbd3KgGXaXUapdARSDU0j64wEDVUXpQXxOEsxd0CuyF7ZMQoWFGfshAOPW4HS6eKA828dFUpTrAemd00EXaXAxic+AYCASJ/ZMobXh64DQsnUIMIRxLApP6O+ZvZ10Hokq/mXmUN2sAx7yAQHFw2QH66s9fsnCB6hATg+txH9tELurA5P7qZ1aRrchGsVlxLAbknpPHgk1MRixVH6ymLx/5nLa8tckrQKB8BFHH+fsLBhB4Vj+90mshgQlK5ENdsHJALA4IAYiRkXduf8o7rz/lzujHlh8Qc9b+bzUVrD3CgdchwEAkqdihBkF+lhkAYgQsV+AuKzojhq8t2oZ4JrBeQRwSpLQR6RShBj4QxtY9v1alNdRcAzGp/VpFpUVzAHf/9wOuwcLVQM3z/sHdWNKg5E75PCl5aAoLLnXqekKE2vflXvVeGShzXB/qp863/+wBfG0NZiMdXLKflvxtUY+KH4JwvLS51fdcDcRDzREUnjWELLkjtNQ3n60mWo7soKovXybb8rnkbqpT+dV3E1YT6kYFC0VL36EBU7jaB0tG4Kgs4hgfsPzA8QhAbh08maKGzWCxAta/iM9Rt/5T3u+xjOa24W6n6uK2BagHyZScRSFGs+pDVnFgdi5H/bPkDFd1TCerSpEDxrHY0rBtKdUueUtzhSUIgiAIvQSHC65fNRdTXYHA4xhrHKxuoUPVnR/GhUiB4Ol2ZyvFqT42hAqH6j+jVFhr+OJQ/WWIAxBRIBRo27TXsnoHPbGykDYU16tyDDSuTzRNy4mlydkxLDrAWuHNTeX04c4q77GeGCXR4QaO4xEspUSZWGhAfvzztAuBwIttWsBzCFAd2qWuD7/qeRFrBNcK5UCkCVQP0mCVIJwgP2KWoDws+wJXWK9sKKUKXfTCeCjQ+4B2Yp8Tbem8OyBOjF9UXrxniGsSqI1IfWLNHPPEHwRP116PscJeBN7bHrUA0Qjhp6zg1gaBjbHcgw+PC8KZgbpr4Sk5Z72NXLZqLV6O342zOzmTLECiBo7wTuw27VlLJa8+xINhQTi7CeGJnczv/5PX0FlqKTpEzrrAQWK7A7EACQzieuApflhmNFZ0tsCBRQPEBFiLwGUVRARYg8ANlKeNQVHva82hGp5wDwkLYSuBmMxYisuKJWtKFG9HnBHE40BA9cZKzWoBdcFKAdYQzdVNbC1yrOCYyIQIFgHisuPJHGVmKwe44rKrc2woa2BxxQOEBrjhgoAAKxDE8PAFPw8xqr2w9IBoAhEDebEdZUep6wDLEtQH8aK5tolFAFwniEewuoDQACsKHAerlEACCMrDe4G8sDBBXpQfopub+4J9sAiBEIO8AO8T3FEZ1fkEA9cW1xjvWqTKq/Wcg4P3u+ZwDR+H8i1xFnWucSzo4P3BtYKlSc2Bar52OF9/Eam7EQuQzogFSHDCrOq7GxGj7imdv0d4sA1up1qb1Xfarj0hGhoeydYaRwsgDusOV3219zjcC8Mi1D0gOomMCelkjE9jiw22BkG+pjq2OkEel62Sj0O70L5AbfMFfUZXXRW73eJ6ImO4fAQ6N8SmcFtddZXkrCxUqYjcTXAvGNiq62xELEACIxYgghAcsQDpyOlgAZIQYeSn62HJAIuLYGTGmDnwOYSO0vrAbUQ5cWosg5/fcpUnKtxAFtXPrVNlw6WVL+gqJ1lNbAWBlZI6B9n1eyXcXSWqdmWoOtOjTSxsNKsxRkWDk47U2rmdTaqv7OmRQWiIDj/6A3/1Ldo5pqkyYYVSo5bRNvWbwPVFmsLIqfrbEGE8QoTnvKubXWxhguMSIgxkRru7Qh0OsQbnBMsVFIe6PefoAXWnR5vJqMZzbncblfjU7QHB3mMtBhZQYOFyLF1RzzEovyuaHWoM2uzsJHR4Phddvd+nil7nAstLSCiFWdBBjtEEEPVBa+co71yXnOCxfNjJ1Ktz3EUEPuBoH16No2Q65racaDmBd2ACAhNx/nBu7yFHqbMrju3iBOFkju1Mt7xPQM/S5nKRs66WnDXwg95zfvzBmSSA+E5kwvVV8Uu/VkvH8GsgCL0cc2ouZf3oGX1NdWwggNgCx5LoDkQAOT1AnwmT6Z4g5RBBEGsi0G/vyQDBBbE7UF9P1QHw84HzgVCBtwwCANfnN3DoLZyq9y8YIoB0RgSQ0wn1SxOG+45B9fTUP7jcUp3WbkfdbFCH9oCNGru0ulXSrVeEDogAEhgRQAQhOCKAdOR0EEBOZ+D2CmIIpoXR+4IVBZL0xM4uep0LLMBxQNQNIKJPLpnjE8lojSZDRJRPsp5EijyxBDHGEnHySXWCji9ZAqYw87Gk8K6T6ViT+QSTKWAKNQbZjqT2acnos3ycyaCOPeFk6NaEwcDRkxrEHS2FagmDb3NCElkysylMfZ49k3dnPZ0ug/wUCoKGfBfORiAQwHIAcTGQsNwTk+dwBwUriZ6sA6BcWJTAOgR1oc7ePIl0qt4/QTgzaWPri1ZnC1uAqC+Mvr2bUd85uNCCdUiro1mzDhHxQxAEQRBOOXAdBXdZsEKA5QQsI6RnLPQ0PS+AhIRQeHpfMsUm8MQvhagqMckr6fRNPPt8PAkE2u6fhIDo1lHhqX0o1Nj+NKIgCIIgCIIgCIIgCIIgCIJw4vS4AGKMTSBjVCxpE+uCIAQjLNxCpjhdKBQEQRAEQRAEQRAEQRAEQRBOClYlejIGSGTOYAqzWHi50eGmlYdttLawnprVsgdfU6cOhk/6Yof9fnZRfquMb55A+z2052uv1b98D/6bA+XzdWfgu7tDVr/jPKvH4grBN0ug3AicA/Cmdtof4FjfPHwFOh2k4am3Y34/vHk67umUT9GhHO9KcJO3gOfdIXPHYzssd8ino7YF2qyh7eG/eibfvAHLU/gcdZQ8GsiDgEsTs6Lpm6NTKTVKC8AKs/ymw/sIwdG7mzMqBsiQUeqvVrwWA+RXvCwIZzvm1BzK+tGz+prEAPGlN8cAEYSTQWKAdEZigAhCcCQGSGAkBoggBEdigHREYoB0D4gRghEpZvx6UzcNQ1Y1zu5153W89Log6FGDRlJIqGZo8uW+Gvr38kL28yYIgiaC3DYuja7KT+J1CGGN+3dwp6G7EQFEEM58RAAJjgggghAYEUA6IwKIIARHBJDAiAAiCMERAaQjp7MAEmsxUKQxjIdNNc0uflDdF4gOUWYDT0y3qq5RVZOT43T4kxBhpHBDKNXbXYTdcarcY5khcrrbqLbFRRHGUIo0hfEy2uDphiE4emy4QZVvoGSridtS2+JU189JlY1OalB5ETAdoI3Rav/R6sUxdS04zzZKUWWiDn9QP2KRoC1NTjefe5LVSOawY3OcVKuuJY6PU+1GkHe83w51rh4w9xetzgttTosyUby6frj+JXV2ana28nXwvc7Ij2tqVPWjbLTJH7O6/kmRRm5rhaoP9VtxTVQ9R3srEIMF1/TrpNcJINFDRutLRB/vrqJ/LSvU1wRBALeOTaPrRrT/OKKzIAKICCCCEAgRQIIjAoggBEYEkM6IACIIwREBJDAigAhCcEQA6cjpKoAYw0LonimZNDErhpff3FxOb20p9woKABPS1w5PpkuHJPLE/LNrimnpQRtPmPvyq/P60rBUK83dXkFl9U66a1IGl3k0jtS20DOri+ncvDia2S+Onl9XQp/uruYH5SEcTMiKpsuGJNCI9Cj9CI0Gu5vWF9XR/B1VtKeiiZyqzd9Q7fzGsCQyGboWKT7dU0WvbyonpzqHf18+gMUHfyAeVDc5aVNxA322t5oOVbfQHy/MpbyEiKMKLADXCWLGPVP6ULTFQD//aB/trmjmfbguozOi6NLBiTQoOYIiTGFegQLnUV7voE92V/F1LtM/J+nRZr6m/RIs9PTqIvpqfy1v92VEmpUemp3D1+7nH++nIpudrsxPpBtHpnbZZrzb+yqb6IEF+7UNXxOnWgDp8RgggiAIgiAIgiAIgiAIgiAIwtdDdlw45SVGsJUArAdm9osli594EBoSQuHGUN4Pa5HLhiRSVqxZd0fVDqxIkAfJ1uKiXeWNtKNMS/urmnkCHvtgveDZ7tnnbmvzHgsrEk/ZA5Is9L2J6Sx+FNfZ2YsQhIE1R+pYgJmRG0c3jEymFN2FvMUQQmbVVgggeyqbWBgJlGDpAJEHAotFbzfEjq0ljbRFpe2qXaX1DhZGLlHne+PIFEqMNNLB6hba4XNeB6ub+Vhco+I6R4fzqm5ykSFMnZNqD84J+XBaOLdJWTF0+7g0GpVhpXq7m89noTq35YdsVKrOMy3axA9GIw+WAY6zqLIiTKFk9L/4Op73iZOqm6+5esV2iFdof6DrgXSktvsfuj7dEQFEEARBEARBEARBEARBEAShF4Ip9DGZUey6ykNmTDgNTYn0WiMEon9iBJ0/IJ4ijNqT+oHYVd5E/11dTE+vKuL0yoZS3eUU0aojdR32vbW5nMWCQMAiBCIExI4X15XSf1T+p1YW8Ss8CkFMgTjSJ9bMYoYHxJiGVcnTQRKsJ5ocHS1YVqt2/We1ahPSqmI+HoJLo93N1yktykzvbavwthvp9U1lfGyj083t8d23uaSBLUz8gRurm0anUEa0ma/TS+tLOpzXM2tKuC14E6bnxnrd458sEKTwPgS6Hng/3tlSruc8exABRBAEQRAEQRAEQRAEQRAEoRcSF2GkQUmRHHdj9REbu5SChjBnQJymjgQArpVa29poRr9YGpURxXEpAoH4FAU2Ox2u1VKBSnApBSobHez2yrOvpN7BFiCBgEiAKmCdsfKwja0lEEcDx8A91LayBm63KSyU9FDTDGJnHKhqYeuSQAlxTPzrrGpyscsoJLQPAsbawnqqbnZy+YhBguNgKeF7XsCl2lRa5/BuR/KPpeJhWk4sZcaGc1kLdmpurmBtgvyIabK2oI5eWFdCxaodACKIx8LlZEB8kUM1wa8JrunZhgggwinHHBbCQX8GJkVQZoyZgx8JgiAIgiAIgiAIgiAIgtC9DEyy8PwbBI2Pd1XTppJ6dgs1MiOKg40HAq6aCm12spoMHLc2PqLHwjkycKUFnSIm3EjfHJ1Kg5IiyKTHFUF8jZfXl9LvvzxEW0oavAJLdwKBxyPy2N2t3RIebnyfaA66cbimhdYW1gVsN0QWxEHBexOlrnXf2G4PfycoZOa5B4kJN9CtY1LpLxf165QQTOcn0/vQBQPjAwYKmtw3hn47K5vznpcXxz7d/EmxGulPqhz/spF+OzubvjshnXLjw71iLvzQ3a/q/OW5fTkAD8DNBD72/hygDN/0+wtyaXJ2DJuZwS9dsPzI931V3vg+Ud4blYdocxjfNP9ycR49NCeHfnpOFv1GneMj6hj48UtW5yMIgiAIgiAIgiAIgiAIwsmDSf3ByZGUZDXS/spmtnhYerCWA3DDtdW07Bg9Z0cwaf/53moWJnLiw+nK/KSgViDdwYrDNrbmQOyLSwcn0APnZNEfL+xHd0/OYEuKZrVve2kjWzf4ihPR4Qb62cws+sXMvp3S9ydmUEaMWc/ZTt84M+WnRnIamxnFc5IIqJ4UaWJXW7DO8A0Of6JkxppZ9EBwc1i0BGNLaYP3nFK7wQJkXJ9oumdqZsBr8tMZWQGvSW9HBJAeBAJAv0SL+kJZO6XhaVaanhtHt49Lp5+pD5/vPQQ3oBHpVv7AIi8EkEBWEhGmMBqmyvEvG2lcZjRdOCiBhQaYqoFQVcmQlEgarBIC+gDcvPonRNCwAGX4puEqJatjYCLXLyHwOSGNVO2+YGAC3Tkpgy5S9ePGBWD1cdfkTLpmWDINSIqgrNhwSo82Ux/1CjM8bL9+RIq62YgIIgiCIAiCIAiCIAiCIAgnC+becuMt7NppXWEd1dndtL6g3jshP7t/PL/6A7dRi/bX0I6yBoIWcP6ABBqa2nXMkJNhrWoTYnIU1LbwfCfaDeEG7fvuxHR6eE4uXZGfRFHmjvFIwkJDaFLfGH5o2z/h4ezY8M6WK1NzYr2CwP3Ts+ia4dpcJeZmF+6r5iDnJyt/YP4UMVdwHSGqdIXNZ7/VdPJT9agXD74HuiYT1bVK9IkFc7YgAkgPE6o+8fjQLz5QS48tLeD05MpCmre9khocLv7iTlAfvmnZsfoRCERk4psTvsQ4FjcYfDix7Ivay+VXNjno3a3lXPY/lhXQi+tLaH1RPVtrQL2E4oljcTjyh/KRGljifSptK23ggDzPrS3ulP6n0paSRj4GNwSkHeWN9PiKQu95/Wt5AZ8X1OGUKDNNVecEoQNMy42lEWlWsqrzXVNQRw98uI9ufXMnPfjxfl7HzQ2+7oanWzm/IAiCIAiCIAiCIAiCIAgnTm5COGXHa3NzmBhH3I/ZA+K9E+2wUhiUHMHL/jQ7W+n1TeVU0+TkB5y/Mz6dhZSeAG6nFu2vpfs/3Ec/+mAPPbemmNYUaFYh0WbNNdQ3R6XQhKzoDm2A66jXNpZx0G//9NaWco654Q885MDTDhK88jhcbbSvson+t7aE3ttWSXX2rgWLYwEWHYiPgvnXo12zaEu7SGPTA8i3gxK6ps1PrkH8j/e3VQS8JrhWR9T+sw0RQE4BMHfaWd5IX+6r4fTx7mr+Uv3fF4fI6W5jK4whqdrNBh/rrLhwNi/zgC+K/xfcl5omF60+UsdlL9xbQ+9uraDfLzxMyw7VsskW/PwlWI6u7m0oqqcPdlTS+9s7p/k7q+hgTbOeUwOBc75SNyfPeX2u6n5+XQn9Z1URtaibZFq0iW+uAFYeuFk2qy//EyuKWDyBCRgCDT2nrsWOskYOxpRqNfGNSBAEQRAEQRAEQRAEQRCEEwPeZODFJV6fm4PwAU80t49PJ4tRs6TAg9Iz+8XxciD2VzfTp3uqWYjAw9pXD088ljn54wIPWfdLCOfyUc/eqmaau72S/vDlYbpz7m56dk0xP/yNecOR6VFkNbfPG+IhbMyDBkqYp0RQdX9eWl9KN72xg256XUu3vbWTfvbxAZq3o5LFHo87qpOlpM7Jc74JR/F2k6fOGw+mg/JGB1vcONytZFTHRppCA7oeYysOfTOEKl/2VDTS/J2VAa/J+9srqFZds7MNmWk+RUCRhNkTJ/VJhiiyq7yJt4PESM3HW1S4gfonRvCXGqICRAZ88Kdkx5B/TA1f3CqPp3yUjS9KUZ2dj8WXyOPyqivQFhwbKKHNelO9IL//eTlUQ+Arr6bZyUKGp81R6uYEixbsq7e7uF0Ar7iJrS6wcVAjqKPdfSMVBEEQBEEQBEEQhBOlrbXj5JLB3LPBgAXhTMFoMVK7j5HOT6ILXy8pUSYakBjB79DB6mbaWNSgUj1tUmltQZ3X9RLiEGOyPRCYC8TEeWGtndevHZ5CmTHdG6gb86BwcfXopXk0Vg8cjrlIzDFWN7nosz3V3HaQps6pwwPiKq9nntU/8Vymns0XPIyOB7dbXO0Jwkuw/CdKsc3Oc6F948IpN8Gib9W4bGgiW7QgXjLiq0CIQhv2VTZz2yFqhKhtadFm9qbjj6e8NvUG8VyqD+pwdS7aNQyUuvMczxREADlF4DbiTeoP7is56sOKDzioaNAUyaRIIw1JjuAPJKwjYMXR6HBTdryFvzB69k5gO3ZxUn9QborVxPUAKIhHA18sdpEVMOmZfPDU5ZugSiareqEuVzY5vapiSb2TbzCI+fGbWTk0LSeG3X+hbHyp395cQXe8vYvmbqvkm5AgCIIgCIIgCIIgnBa41bgWs4A60RmBgwYLwtlGXHa8Njmk0+bs/LS98PWAtwViQV6ihR9ShveVX392gH7z2UFvmrezkm9tCCQ+Il2LHxwICATPrCnmh63hNupYHrI+Hqp0Kw248p/SN4ZjGPtid7WxOACaHG5+CNsLsqqkvwRMXxef7a1isaFPjJnO66fFd0Z7ENvkssGJdNPoVHr1xqHsCQjAAw+CvGNetFyfJ4YFD4dF4DXtfGItsISx8jLcdfnHGMH8LL92kc42RAA5BbCLq5RIOq9/HKfLhiTSAzOy6A8X5LKvOQgD6wu1mB19Ys2UE2+hA1XNHPgH22HOBc5VX5ZAZk9x6oswKSuay549II5uVl+gv1ycyyZsUBp3VzTyF+hoIAj5k1cMoKevHtgpIai5v8kWvrCXDEqgy9X5IF03Ipl+Oyub7pvWh88LqmWJ7mtv+aFatvCAsIMv6YPnZtPr6kv+r8vz6HsTMmhMJkzYwvgaCIIgCIIgCIIgCMLpgtvewk/Zesg7rz+FBBibC8LZRKghlAZdPJhfNdrI3dKkLwtfN5hjy0+1UoQxjHaWN3nn53xZcqCW5+nwFk7NjvFOnAcCD2l/vLuqo/jQTVQ1OulgdQt7mTk3L47unZpJOXHh7FY/K9ZMN4xMpmk5sWyhcaCmpcOD04gPMksdM6t/4JSfGvm1udpHLOX1BXVkCAuhS4ck8nzp+D7R5HC7qVifI/XM88KKY96OCl5GzGiEUmhwuGloSiTdPCaVj8O1mNg3mn5/fi5bhuB4xJxWLx3IVtfunH6xAa8H0sSs6C7f696ICCCniOm5+AL34YSgQVPVFxfmZYiDsWBXJa0trKNIdXPCBxqiBdxXQRipt7vZAgT3F7jBwhfbn6RII109LJnLvmdKH/rG8GTqnxDBX57dFU30n5XFvg+rBAVfHM0KRLNQ8U1ok784ARM1qJW3jk3jdOPIVDZVg/suqI9bSxv4Jgb2VjZzgPZPd1fzl7jIZqc6dW5ZsRa6fGgi/XpWNv1kRhYNTI7gugRBEARBEARBEAThdMDVWE9tre0uRoZdPZzSRqRT6FEC2wpCb8UUaaJ+M/No4IWDvd8DuIpz1dt4Wfj6iWGrDivPLe4sa/J6nvGl0GbnOTp4Z8FEO47xzB9iUt1/LvGVDWW0t6Jd5Ao01wgHSx7B2H9invEpl+vQNtF/VxdxW+AlZlb/eHryqoH08g1D6MkrB9J1I1L4QetVR2z0+Z5qniv1lI05xHun9aEfT88KmK4dkUyxFu289EPUsZ6lY8f3+EBOpDzn4lkGEGwQA3pdQT1bsEzJiaWH5uTQ41cMpHF9oln8gHUN2gOhCvOjeA9wPOI0z91awfOqeGgcxz199SD2qpMdH0GN6hos3FdDr28q0yrzqX9QciR9e3x6wOuB9O0J6WQ1dXar1ZuRX+tTAD7ICPL98a4qb/poZyW9vbWcA4Y/u7qY88GkCcF8AAL/XD8yhe4Yn0bp0SZW5mCSNqlvZ5WursXFNwHf8hHMHJH9//zVYRZBjoU1BXX01Moienx5Yac0D2ZYfoGDDtU004fqPD7YXsEJAXa+OlBDpfUOVmlHpFn5Fc2F8gzzLZT/u88P0T+XFdBL60togTpmU3ED+/Ubq77Q5+XFUaw6T0EQBEEQBEEQBEE4HWhtbiR3UwN5Zu3M0eE088FZ1P+CgRSXHceTwWIRIvRq1Mc7zBRGkYmRLP6NuH4kTb13OpmtZj0DkavORm71XRFODzDhvr20kefttpRg3i2wu/m52xAsvJrnBCFcYP4S6/BMgwelfcED2s+uKeH9iFu8J8B8IwSMpQdtWhnVzZ2kAuxHezz7PXUcqbXT35cU0Ltby2n5IRvPFe5SbdmmzgHhAd7eUk4vrCtlywmwp7KZBQCU01VaV1jPbrPs7jb6ar+WH/UeL7DGgPiy5GCt1z2VLxCYFu+v5fIR/xhnhXSopoWeWFFIb24uU/trWNjANcb5rVDn+b66/rDiQLzky4YkUWas9p2CyPPR7ip6eUMpx0DB+4MHzVcfqVPtqKI3VHn/WVnE7sGAOj3ap94z5PU9/0BpmXp/MA97NsG/0LYd6yZSW8hK3tLNRA8ZrS8Rm0r9a1mhvtb7gWUGVMjhaVZ6elWRuulU6Xs6A+sKKH3fmZDOX0zEztD7VkxchIEsxjC+ufx0wT7+oEIkeeLKAbztP6uKWSntClhmPH7FADKHhdKL60voU/WliFRlPnx+Drvoen5tMc3dXsnqcDCgTv6fyg+h5v3tFfSiuvlArfRgMYbSpYMT6ZaxqWz1gfMuq3fQRYMTWAyBOIMvpOceCjEnKzacrh2ezGZuuAlAJEGeswVYz8B9mIeGfdup1aHd0LuTtla6PnbYmDf11ZOidtu61hCYC/UQ0UNGqb9a8Y07V1LxS7/iZUE42zGn5lDWj57V11TnsegQOW3V+lr3E0Ihd0UPHf2UvnpS2LavRy+xxxTu6MHqvqHflip2ldObN7/Gy4JwtoNJuu988X19jailtIAc1Zp5fbfS1rYwJn/sLH2tW1D9jWbV3ejeKJsKa95QCjW1T9jsfVA127fjLQhnMXmPfEohYdrPNSb8Gw/t4eWeoK2tbXds/thB+upJUbtt/U7VDeiWsoIRZomk8LQsCgtvD2Rrr2+hks0lZCusJXuDg9qCTDAKwpkOBL4ws4EiEyIooV8ixefGU5ipvWsPK6mWkiM9Mpfhhy1m6JhYffmksG1ft0ad2Th9tdsIT80kU3z7HM8tb+6kcnV/EI4dPACO4OCYY8Sco63ZzW6h/PSYMw644oqPMLC1BwQqW4ub6tV5wRoDLqus6js1d3tFp9jImIuFFQvyQRhBTJcz/Vq8dVM+x4YGsB6r37WJl7ub6DazOSQ/3yECSA9yPAKI2RBCf7koj+N/LD9cS1/uremgkk7PjaVzcuN4budnC/bTjvLG01IAAcNSI+m3s3M4iBHUSPgZhIlWTnw4vbOlnF7aUNqhDpR5wcAEuntyBp/LE+qYQCpyb0UEkM6IACIIgREBJDgigAhCYEQA6YwIIIIQHBFAusZgjSFzcnoHEUQQzmZgMeBqqCNHRcmpiv8hAojQKwlVQ1m48+pqTrY3caoFEHGBdZqQl2Bh8aO22UmrD9fR2sJ6NtPyJJhZwVwNYgEC1vTEzHN6tJkGJEbQwKTOaUCiheIsxzZvBesUmLSZwkLJoFJ1k1NXJ9s4MPuFAxMoyqR9yMPUiaD8CVnRvI58sIARBEEQBEEQBEEQhNMJV2MdP+XuqK2kNreMW4Wzm1Z7Cwsf9rIiCX4uCCcJLDrOFvHj60AEkNOEc/PiOaBPRaOTdpR3/uHYU9FMJfV2fjgNwdBhzdHdTOobwxYr908PkGZksRWKCYrFUXCrRtrdrRy4J9lqZEuW+TsqOTB6QqSRY5s8ckEuPXpJHv3xwn5eKxkIJauO1IkyLgiCIAiCIAiCIJx+qLEuYhzYy0uoqWA/2SvL2FKm1eXEI6x6JkHohajPPkQ/t72FnHU1bFEKa3RYlbY6WvRMgiAIpyc8my0usHqGxEgj/WByJo1Mt9LTq4s5/kUwnr1mECVZTfSJukZPrypmawl/bhqdQteNSGErkAcW7KP6Fjc9cZXuAmtlMe2p7Fpxh4+5xy7L49cX1pVwsCD4n4MLrPxUa5dWJWgOgqojGNGD5/alMZnR9I5aflVtg986X/rGhdOPp/Wh/kkR9Jk6n1dUHgRqR5BztD8vMYJNuwDOEiaTCGI0b0clfbUfgX/OridpxAVWZ8QFVjei3qawyDgyxCWzOwOXrZLcdXhizaVn6D4MMckUFhGl6gwlR8URanP2uP/Xsw5xgRUccYElCIERF1idERdYghAccYF1fISEhamub5jWB+m54ZEgnB7gt1IlzOG0tbqJWr8W0U9cYAlCL0BigPQiQlUHKNIUSsawUHbr5B8rwxe4l0L+ZpUnmAsoBP+BeAHq7Frwn9hwA7nUQqM6Bq9dgf4YrDLwpjc5W1m4wHKU2mb0KBJd0Ox0s2srfEBxTljGNv9a4bMOgXkg1MASpMnRyoIO1mG5khFjprQoEwdFR7tL6x10uLaF6lrc7ObrbEMEkM58HQJI1Og5FDftGxRiMOpbgmMv2E11m76gaHWMOaO/vrUd7hA2N1BL8V5q2LaUmvdv1Pd0JDxjICVdcQ+FhkeSq7acip77mdap9CFq1CyKmXgZhUVEk23lPLKtXdBRWAhR94UB4yjx4u9T4/blVLP4DWptaeBdlrxRFH/ON8mUlKUNZPGWqY6q01ZJtSveo4ati71lWfOnU+zUqyksMobXfWlTn0d76UGq37yQmvat79DRDYuKp/iZN5ElZxgZrHHcHoCngOwl+8i2ap52jH5eIaEGSrvlETLGpXre4nZUHndTPdmL93Fd9sLdFJE3huLP/RaFRlj1TMFxlB2myo+eJmd1sb6lHbQxavTR5+WqF71K9Ru/IHOfwZT6jZ+q6+OguvWfUO3K9zt18BPP/w5FDplETXvXU8WHT+hbexYRQIIjAoggBEYEkM6IACIIwREBRBCE0xwRQAShFyAxQHoRmPSHNQNcO3UlfoCaZhcHDe8q/gUEB+RBgl84d2sbL9taXEcVPwDGdXBDhbo8Vhs4CtYZnnK7ShBNOL86J229s/gB0C60CXkaVF6PNQvaiO27yhvpqwO1NHdbBQdi31jcQJWNzrNS/BBOHzB5b0ruS6ZE1Vk5SjLEpZIhKp6M8ekB95uT+lB4n0EUM+5iSr325xQ14ly9lo5Yh00nc0oOHxPRb1RAMSUM7Ursw3nizv0mGePSvJO8jFoOi4zlOo2xyV4BJ2LQREq54j6KyB1BhugEFjYgoqC88PQ8SrzgOxQz/lJ1vPYzwPUkZHjPwTeZ0/pR1MhzKfnK+yhq1GyVW6vfqOpMveHX6jwv5PNAGVyPSsa4FIpUbUi+/Ed8TIjBxMdQaKi6zllkSupcj0mVZ8karNqlrtt1v6TIwZMpLCaJjImB2xUohRj1evzAexYov38yxmgdVYM6B6ybU3MpavhMCs8czNt9MSakq7apY9R1EwRBEARBEARBEARBEE4/RAARTjnQaiCSOFWCKBLI3ZcgnGoad66gsrf/rNJfOVV++hy1ciC3EGrctYrK3vmbd1/1ly+T01ahCxEhVL3oNSp5/RFvKp/7T7Kt+4TFBUN0IkWPu4hCTRaux0OoKZwiBk7QhQFVjsobPRLigj8esSOEDJGxFH/ezeqY9qdW22kXRSCCxE66nIzxaeRuaaSyuY/RgT9eRwf/dINq3/+Rq76aBRzr0KlkTs/TjwLa+SC/51zK3nuMbGs+ZEsRY2wKWYdMZfEiTJ1X8pX3k6VvPp8DrD1KXnuYDv39VjryxF1U/dVr1OZykjEhjRLn3MYWIh5C9Hqa9m5Qdfy+Q111mxaq697IAkrUqPPIUXKAyj/4l/faI8EaBcc7Kgo7bK/46Gm2pAkIX54QaincSxXzHg+aGrYv83kKWB2k3mNz5kB13pPYUqcD2K3nEQRBEARBEARBEARBEE4/RAARBEFQOCoKqH7Tl1S34TNO9Zu+oFbdPVTT/k1q26fefU171xG52k1Ymw9spoYtX3kTBIPyuX9noQTA8gJWDL5Y8saQwRrbYfKcLUXgQ7gLooZPp4j+o9VxwW/fsEgwWOM5T/36T9mlE+J+uGzl7Paq9K0/cr6wqDi2DvEFrqsad6zwnkvd2o+oYv4TLC4AWJmEqbKj8qez1UlIqKpj80IqfObHquwl5FTXEa6rqhe+ROUf/JNdWiE2SET/cZ3ca7UU7uL2aHUt5rrK3/u7Jri4nGx50upo0tqhX3skFkDaWslZWdBhe9OeNdRqDx4LCXFP7MV7qHblB0GTo/ywnrsd+HW2DjuHrXoEQRAEQRAEQRAEQRCEMwcRQARBELzgyX9PCkRX+3xRedraOAYIwAR6iNHHaiMkhKxDprBFgbO6hKoWvsTxJSAQRPYP7ILU3VjL4gRIuvhuLdh4ENjaRBdSnHWVHJwRrqcY1S5H2SFq2LGCRR9PmR3xPcc2anM7WWwAKDssOoEi+o/l9rrqqqjyM4+1TPtxEDAgFHksKpAf1jCd8RyDV1WXy6HKrKRWeyPXFcJCj7avPWloS523dwln8z3GP3UE1wfXHtY0USNnkyE2Rd8jCIIgCIIgCIIgCIIgnO70uACCQCYeEMA7OjyMjiHetiD0evA1QLB4BMr30NYmcVDORELNFi2+hp4MUQkcGyJq6FS1t41cjbXkrCzSMisQOwPWBHAdBcsSWGi0OltYGIkaPRuKiZ6zHQT4rl32DltUGONTOYZHB1HFB2dtGbkbbbgBU8KsWynxou+TNX8Gx7PARD62l776EJW89KtOAdohOISaI1icQWLrlYQMsmQP5/3uJhuFqf3Yjvai/a0Nqq4AuOurqeXQVnVMHVuahJg6xrHFuu91Q0B1k2qjOWOAqttK9qJ9XVp0HDeqvaEWqxbrJUDSArN3/IFylB0k29qPyN3cwDFbIvqPCXrdBUEQBEEQBEEQBEEQhNMLnumx7Vg3kdpCVvKWbiYyZyCFWTS/6QgGvvyQjXZVNJHjKEHBBaG3ExYaQrnxFpqRG0spUVrgZre9mZqP7KdWZ7t7pe6irZWujx025k199aSo3bauNUShr3Y70UNGqb9a8Y07V1LxS7/i5VOJITaZ+tz1BMfKqFjwFNUufxcKlb6XyJKdT4kX30XhmQOpYcdyciEmCBPCx5hSslkEaXO0sIVH7dK39P1EcdOvo7gZ17NlSMHT9/Ike9o3H+KYHK76Gip86gfkrCnlvLHTrqX4c24gR+lBKnvvUYo/9yY9qHoIlb3zF6rfsoiiRs6i1G/8lOo3LeS2uhtqOe5I7KTLyJTUl2OCAIgJcPFkLznAbrtaCnaqekr4vGImXk4J591MYdZYql05l9sNQs2RZErPY3dUeMshBrQc2UHxM24gU2qOasNf2QUWLD4CETlokrpO3+cA60XP/4yaD22j7B+/wNcX5910YIvKhesawiKIOQ0iTTpbXlR98QLVQ2BR3wtfUq57kKJHzKSGXauo5KVf61u7Jvnqn1DM2AvZrRlEnEA4Sg9Rycu/YYuXyMGTKP3mR/g6wcIlZuJlFDVsBjkqjrCbrpai3ZR2w685Jkrj3nVU/MIv9FJ6FrO65lk/elZfI2ouOkROW7W+1v2EUMhd0UNHP6WvnhS27evxITFoa91P9GB139BvSxW7yunNm1/jZUE42zFHh9N3vvi+vkbUUlpAjmrPb1Y30ta2MCZ/7Cx9rVtQ/Y1m9dvTUT3vBqx5QynU1C5m731QNdvnN14QzmbyHvmUQsK0n2t3UwM1HtrDyz1BW1vb7tj8sd3iY7R22/qdqhsg/koFofdjixk6JlZfPils29etUQOIwC4YToLw1EwyxSfra0S3vLmTyhu6f45HEM5k3ropn6LMmucSGE/U79rEy91NdJvZHJKf7+hxAcQYE0/haVnsJ14QhODA+sNRUcqTEm2tbn1r9yECyPFxPAIIhAXf9wwBzkPCNNEBlhiIudG0Zy2vh0XGUso1D1DkgPHqvS6minn/4qDfkUOmUPw5N3Kw8cqPn2ERAvgKICgHVhOYeIc1B0SS4pfUcsYAPwGkhgeuEf1GU7hqJ4QYY0wShcUkkjEqUTUwlOus37aEapa8yXE7fAUQfzGjrdXFZTYf3k62le9TqCWKki6+k60mEPi8ccdyjq8RiMhBE9V1upOtK4pe+AW1qDI8Agiuma+FB4SaUAR4Vx8tZ00ZxxBp3re+U9knI4BAYHKUH9K3dsRZVaTej39zfb4CSMkbvydzej9KvOC7LEDY1n9CVR//l5KvuI9dmYkAcmyIACIIXw8igHRGBBBBCI4IIIIgnOaIACIIvYBTLYD0uCrhqq9Vg6zyoJNjgiBoX3anrYYnMntC/BB6Ftvq+VT54VPeVKFSzeI3yN3SwG6krMNnqn6VdrsNzxrCggRECMTESJh9GwsEsJQAEAHYzZKfuygPECuqF71GrY5mdmcFi5BQP5dMIXDJZY2jluI9HIy8coFqk0rcvk+fpcbdq9ltl3XoNIro1z5pDHCvrvr8BZX/yfakn1P1Fy9RS8FudmnlCRDPcT2CBm4P4TghYZYoPqZNtdl3gqlp33puG7cLrwv+Q7Ur32fxA8HWI3JHsjuu7gLfs5Yj2/W6OieIQcG+fy0Ht1LD9qXqPOo5ADzeL8/kgCAIgiAIgnAWo/r1EFXDwlUfPDyiPVkiTyBZtRTRRYr0TVHHlQzW6C5STNcpyj/FHnuK9qS4wCkmcMIDtV2m2EApIUhKDJhMcV2lpOApPlBKPraU4J9SOqbE4MnMKTV4Sko7zpSupeSjpBTtFeeOz6E85CwIwplEj9+xMOHkqCqnlrIicjbYqBVPFssTVoKgQHBpF7ka68leXszWH/z9EM44mvau51gYnmRb9QFVf/UaNe5azZPksH4IVYMgLFtyhqvOfCLHlHBWF/M2FjBaXeSoLGShBDFC4HIqGI27Vqh6PuN7KSwsrPnT9D0a1sGTKenSH1DCnNtZQIB7LritaoDFx/J3qXrRq+QoP8KDK2NcGluseMBnsm7DJ+oc5nlT3doF1LhzBbcXn1vE9mjTLTciB05Q7ddcuPmjubTK47gbrtpyarV3DLhuL9rL58HXbb26bqs/5LY17d/A++FGLAQB3buLtlZ2D2Yv2R8wOavU+QX5fYLgVL/hc9Xm3RwDJG76teyqy1c8EgRBEARBEM4eQlQfGJPXlvS+7PUiPFWltD7tKTUzSMK+YClQfr+UcjIp48RTsn9Kb08pvkntC3qsnt8/JQVOnSbh/RPydEoBJvmTu0iB8h9LSgywLQkCRLDkkw/Hdkhq/zEm09FSIDHFdzlIMqv9XaZ4lQ+vqv34HJrV5xWimoyHBEE4E+A7VU+6wPKCwLpGI0/2iVIsCBpwe9XmdlOb08FiYU8iLrCOj+NxgVX0v5+yNYM/MRMupeQr7mXxoeTVhynUEkFJl/yAIvJGU+3q+VS/8XPNKkInxBxJmd/+G7vBql78BtV89VonF1ieWCMQUdJv/RO7RILLKliOeFxgRY2YqY75JluRFP73PrIX7+3Qds0N108pctAEqln6FluJRI2awy6wcMyhv36ThYJg4D6OwOrRYy9UKyFUMf8JjtXha+mH+CYRA8axdQvif1R/9TrVLnubY3tk3/8iX1+IHVWfP+8nOoRQnDrf+JnfZFGi7O0/acKEDyfqAit61GyqW/cJlb//mL41OP4usNz1VXyukUOmUvKldxMsX3C+uO6Nu9eIC6xjQFxgCcLXg7jA6oy4wBKE4IgLrGPDGJfIFghhZri+Fatg4SxE/W7CKwA8Wdgry9T6KYvzKy6wBKEX0OtcYPmCiSIDzC51M8iwqJjAyepJ0Z1TJFJgc85OpqGcIrXXgOal/glmqhH8pHbHZGlPZk8K75hMSOZOKQTJ6J9M7cngm4wBksGbCB0rb1IfEt8EFzSc1Fvqm+B2J2AKoTYKlNQHL2DS/6kfufbU2iG1qg9sp+R2B0kuanUFSs4gyaElZ5Dk8CR7p+S2I7V0Ti3NAVITuZsDpUZydZWakBo6p0ak+qDJrY7DU/E9LX4IXw9w+8So7yzuBeEZA8mUlEVt6rOMuBktBbsIAck9Ce6ZIJbAaiM8c4C6rwXv17lslVT58dPqs+Pme4UvjooC9VluUPegcEq+7IdkyR6u2qDlQVDzqDHnU3jWYBZO3PU16nvS0TLjaGDiH2KLy1bO1iuJc26jhNm3aoHS1XqYNZ4ih59DCXPuYDdd9oojbNXhbq7XS+gKdW9R7UEgctxrIaR0FyjLEJdClpwRQZMhNkXPHQB132vas0a9dyv5PfS/7oIgCIIgCEIvR42j2aIhKZ0MEVYRP4SzF/VdwHgTE/2Y8BcEQTidOSUWIJi8h3ki/EZq1h899uB4ADB976kPyydJNxQRnB4tvDMnXV3PtfeESu7yoFN8bY8FiEgcBLqFnHW15G6s5/Weok0sQI6L7rAAieg/ljJu/zMHK4eVhTm9P8VOupyDiZe9+zdywuWVH7FTrqKkS+5miw/Ua0rrF9ACBGDAlXTpDylmwiW87rEAQYDzxIu+R9FjLqBQg4mFmFZ7M1FoiOqnhhLikkBcaNyLGBxPsjssTxD0Y7EAASGhBooedyHFn3eLukZxLKJwQHO3EzspxBjOwjLieVQtfJkati6mNmeL+j0wHcUChChm/CUUP/tWFldKXn2ImvZvIvL5bpxMEHQIF60t7YHX/anb8iVVfvgkuxbrZAGiY4xNpfRbf89B4NHxFwuQY0MsQATh60EsQDojFiCCEByxAOkaE9wXJSR3eEjH1eqiyoYSqqgvJqfbrkae2v0EDw1qYEv7PYYfJvTm0fbir7auv+rryKAvKdSy77q3HP0Y9dJhnf94lrXt+qpCO7a9jXoeXuUln33Yrm3T1jqvt69hF5a1dS2vd6njPu/2wOvtdXj269sVWi6fdezj/D5H+KwD3/Ph7fqqtoZ1/uvdpv1v38J/O5SplngRf7St7ev6X29+bRseEuVhrp5P26pQC1pOzxafZW+79L9aJd5t2jpeeQOWvHkAH+13jPYfa9pf4F33PVYta2vaX6spmgaljqLJOedTfGSK6nrrUwJtrdRSUUaOyhJtvWcRCxBB6AWcagsQvlv1qACibogRmbmEoFqeiQlBEHxAp0IlV72N7OVFbNHSE4gAcnwgiHifHzxJxphkKp/7GNnWLuD3ykN4n8Hs3ik8YwAVvfBzasYkvR+IYdH33v+xpQUCj0N8iBwymaoWvki1y96j1pYGPWc7xoQMdcyzLGJUfvYciwAIdN5StI/K3/0rueoq9Zwahpgkyrzz36qdSRxPA8G8IXiERkSzC67YKVeTITJGz63B7dm1imqWvEEthWpQqz4c0WMvooQ5t/Fg7vBjt5O7sWsBBMACIjxzECVepK5DZn+1AQK3BsS8lqK9VIOYHnvWskUHwIA6697nyJSYQZWf/o9qFr/e4boCBI1PPP/bZIxPZZEEAeVZXNFJvup+Fncati2l0tcf1rd2TdJl97D4dDQQ86R83r/I0m8UZd7xV2rat4FK33hEXQ+bnkOhPvpRI2dR8uU/YiGpHu149SF9Z88iAkhwogaN8E5GVOwup7dueV19Djt+tgThbCQiIYJu//i72oq637aUFpKjRgQQEUAEITAigAQH3igiMrL5AU+NNiqo2U/vbXqWDlbtpFbVp/adPD46x573+O5QPrlP8NbW+bATLOgotE+/B+Ckq+xYQPecwVFK8dl9/PWdWAuPftSxt/loYAogLNRACZEpdN3ou1kMwTqAV5Cmw/v4vtHDnPYCiDklg8wQQPQpkzve3kXFdXZeFgSByBAaQq/fOJSsugACj0ANe7bwcndzygQQY1wSWdL66GuCIARFdZbtVaXkqCznyePuRgSQ4yWE3dQxblfn9wRWDhgcqssAQQEXuBNqHyweGM9+iASqLN94GR3wPcaTB/VgQIX1ToMqn3a26nn0XiwmgyGEmJL6sLCCfHCd5awsIGdViSqyvTyeONYHu4hJ4ynjqKC9YUYKtUSROTVX1ZVJrroqDhbuqq/R29zx2mjtVe+vqh8xcDqh2hIC136cp/O14uuO9uKa4NofA95jjoanPry/cHHFdbRfUy+heP91F1jH0Y6TRQSQ4Fj7D+NYY6BybyW99723yCFPWgkCxecm0I1vfIuX8XQVLECcte1Wbd2GCCCC0CsQASQ4lqw8MkZGqQ6SNk4pqN5L/1r8INW11KpzEZfGwtmDGiNQpDma7pz+O+qXqH5T9QfhnA311HxkLy/3IKe/AJKUxoHl8QAkuG/eXtpd2SRdDUHQSYgw0NNXD6JIkzZH43bYqXHfdl7ubk6ZABKZO5jCwi28bG+w0/6Fe+nQ8oPq5NwUEqqqx3+9AwF4GauYVONF9Ud/qNi7D1t98mjbgH6M9kffp+/UNmnbeb19P57SwDFaUtvgJkbPw6gXT93e7Z5tvOrzikV+8Vn22+9Z17L4bOPz1OrGkxDefKo9oXys3j7gu8xubbCgHct/PPvxytt88vvsw07Psme3tt9nHy/wHp+6sE/b7lnHSvs2/VX7oyW84D3Hq28+3oD/PtuwWd/HL+qPNyvvR+L/2j5+xaJ3I/5ox3Cb2/NoG/UX73b1F//1fZ5lTx7epOfRlrU/vKpv9+znrbzus0/fpmXXt3GGjrTa7dSkOgw9YQWi+uQigJy1aJ85Lz3W8/KpR3p3PYIIIMGJzBnIbtdAzeEaWnD/PKo9UsPrgnA20++8PLrwj5qrRPQvWsoKyVV3dCu/40YEEEHoFYgAEhj0MSL65GoPyCicbgc9/PF3qayugNcF4WwkM7Yf3X/eoxRpjtI2qN/SxkO7OY5qD3LaCyCm+CQWQTz30keXHKGv9teSS6zTBYEZlW6lX8/KIYtRm/B3NdRR05F9vNzdnDIBJGrwSPKonrs+2klf/WkhuVo6Ps0rCGcjEIOsqVE06c7JNOB8ra8OMa5x/w4O3t7diAAiCGc+IoAEx5Lel4yxCbzcUN5Ai/64kA4vP8jrgnA2M+OBmTTsGyN42d3SxC6wesQ9hQgggtArEAEkMHia25yYqllNK5bs+5BeWfMYLwvC2cy3xt9PU/qdT6EhsNBvI3tlKdkrejQWyGkvgBiiYik8JcPb1/hsTzU9tbKIWlxiKSYI4NaxqXRVfjIZw7R5P75vlBfzcnfjEUB024qewyN+ALfdJeKHIOjAN319cR3VqeShBzUFQRCEXo2rqV5fIjJbTZQ6FJMUck8Vzm6MEUbKnZmnrxE/YNFTscYEQRB6M2HhER3mNtYd+UpfEoSzm3WHF5Hb4y46JER9VzSL7LOZVntzh/7WxKxoigk/BnfMgnAWgMDnk/rGkEEXPyCcwgKkp+lxAUQQBEEQBKGncTXUe2PKGC0mSh2eRtZkK68LwtkIHqqA5UdkojYRgfgf7pbmUxazSBAEoTfBrq98HlYrrDmgLwnC2c2Rmn3swt1DiB6T72yGHzhBn0v1vUB0uIEuHZJIJs+EryCcpSD4+UWDEigp0uT1nu62t5C7qVFf6zlEABEEQTjNgNuBsMhYCouKp9Bwq7pTH8OtWg3IQs0RFGZVx1iivOb5gnC2gEldV4NNW1G9qYR+CZQ9NZfC9MBqgnC2kTI8jUZcD5eSGq0ODC7q+SkrQRAE4fjwtf4Azc6en6wRhDOBJmfHvkXIsYxdzwKcalziawVy/oAEGpWuxun6uiCcbeCzn58aSbP6x1O4HvsD9w5HVSkWtPUeRO5MgiAIpwlhEVEUPf4Sip99GyVc8B1KvOC7Kn2b4qZfR+aMAV5/zB0IDaOIvDEUN+06Sjj/Dkq8EMd9R5VxK8VMvJyMiZnoheqZFapDGjPuYoo/91sUO+UqMqVk6zv8UPlQL/LFzbieTKk5FGq2UOSQybwNyZzRP6DQgm2RAydo+WZ+k8yZA3l7eJ/Bqp3XUuzUqynEYOJtvoQYzRQxYBwfZ8kZzk/ahVnjVDuv5m2xk68KeA1Mydlq35UUPeZ8dQ2j9a3C2Yi9qpzadBN8S3wEDTh/ICUPTuEn4QXhbCKxfyJN+cFUikxot/6AlRSeRhQEQRBOgE5dCRGTBQEgjqnQGXdzI7ka67xWIFZzGN06No2GpoqLMOHspH9SBH1jeDKlRrVbf8D1latef4ixhxEBRDitMFqMFJ0RQ/H9EsiaEiVP7gpnDea0fpR4yV2UMPs2ip9+HcWMvYCiR8+mmAmXUvzMmyjp0rspcvAkzfzeQ0gI50u86PsUf963KHbSFeqYORQz/mKKm369KutWSrrkboroP8YrgkCciFH54s+9SR1zM0XkjWYRxR9zaj8tj0oQQMLTB7A1inXoNO/2qBHnUog5Qj+iHbQxdto39HzfIkvWEG5reHa+ate13LYQY2cBJNRkochBE/k4S7/RLIgYYhJZMOGyZt/C9ftjTstlkSR63EUUFhGjbxXORlpbmshRqwWFh+gB8WP4tSMpLjtObeDNgtDrSR+ZTpN/OI3dwHmAL2qnrco7CBcEQRAEQRB6ENXnctZUkluNTzwWMtnx4fTdCekcE0SGJsLZQqgalw9LjaQbR6bQ0JRIdoMF4CrOXlFyysYnIoD0ABPvmkwX/OlimvHTcykuO17f2s7QK4fRnP+7kMZ9eyKFGrp+CwZfOoRmP3wBjb19PBnCtSefJ3xvEl3wx4u5jIEXDuJt/qDc6Q/M5HxoCwfAVJ+x+NwEOv/3F/G2rtJ5v5rN5VhiLTTlnmm8bdS3xnj9SPsSlRqtyryQzn/kQopOj6Yhlw3tVF6wNPJGzTVDRHwEjbh+JM1RZcz+3QV03q9nq/O7gM7/w0WUf9UwMkeZOZ8g9EZgtZB46Q9ZUAizWKlh10oqn/sYlbz+CFUvfoPcTTay9B3KliGm5L4sJgBYcLAlRmoOuRtqqWbpW+q4v1PFgiepafdqtrKIHDCOki6+ky0qPDPA2M5utixRZE7vT4aozvcp67AZFGoK53xsdYEUEqqWjd5tEQMnBAxyZ4hNYWsPzgfBBscqPOVA2PC0pQPqvDxlc8J6qHpFUuth4VaKn3WLKj9ZP0AnNIzrCQkzcRnC2Y2zulwbaCggomdPyaYJd06mxP5J6rMknw+h94K+3+BLhtDUe2dQ5rg+fA8FiI1jryyjVnsLrwuCIAiCIAg9D/pejspSavWJv9Y/MYLuGJ9OV+QnUvhR5gMF4UwHn/HpOTF027g0GpVhJbP+mW9zu6ilrMg7bj8VyLetm4HVwrBrRlC/c/Io77z+1EcNQP1JyU+l3Bm5lDUh66iTMclDUlTefpQ5tg+FGbSntLMm9aV+M7Xy82YNoDBz56e3kwYlU965eZwPbUkakEQh6l9kUiT1w3a1rcukygYGi1GrT22DH+m0kemdRJuIhAjKVftzz+mnliMpeWhq5/KCpPRRmRQeE07Drx9JY2+bQNlTcihteBqlDEml9JEZlDM1l8Z/dxJNu38GhRrFGkToncRMvIytJDDRb1v9IVXMe5zqNn5GjduWUO2SN6lu7Ufkbqwjc1IWRQ6ezGKAISaJLSlgIWGvOELl7z9GNV+9QXUbPqe6NQuofN6/qWbZ29TqaGbRJP6cGwKKA+b0PDLGtz8lDCAmWPOnqoWufyJMCRlkSs1V2Tp+N+H+CuJJT2BKzKSEWbfoa4LQmVaHg58k8Qw0jBEmyp6cTef+chYNvmworwtCbwJ9SfQtZ/7iPH5IBn3A0DB9cNHWpr4PxWxeLgiCIAiCIJxaXI31ZC8r4glfD5kxZrp2eAr9cEomDUmJ8D4RLwi9BUw95cSH0x3j0+j2cWk0ICmCTJ7xidvN4sepHp+IANLNDJg9gMyRZh6MYmIfgoEh3MdljSI0DE81h3oHp12BPCiLRQf9nohlz7aYjBhKyEvUdvgAIcGEqPoqHyeDdjCeBkSZDeX1tP2DbbTm2dWB039X6vnb2wDrj8GXDGUXVb5wW7ieUGp1ttKeT3fT8n8v86aCtUfI7XRzvrXPremwb9vcrRSbFUf5Vw0nY6SR9ny2m+b9aC69c8cbtPDhz6jmcA1Z4iyUd94AGni+FkdAEHoTcAWFuB8hYWHkqq+i6kWvkKu2jNqcDo5l4G6qI9vaj8hevE99v+wsAKgvE0WPvYgM1jhqc7nItmo+Ne/fyJYibS4HB7pFGbVL36GWwl1sUmjJHcFihz+mxD5kSurDooqH8L75ZIhO0teCg2MiB47XLTrasQ4/R1/qXtyNtXxTgnUKXGUJQmDatIFGZal3oBFmMlDSwGSafPdUuvLJq2j8dyfyE/KRyVYK9QRgE4QzBdU3M1vNlDggiYZekc/Wvuc/chH1nzOQrMlR3N8CuPe3lBSQs7YKK7xNEARBEARBOIW0tZGz3kbNxYc7WILEWgw0LSeWfnZOX/rFuX3p4sEJ1D/RQlHmMNK7coJwxhCmPrT47OYlWOj8AfH8uf7d7Bya3T+ekqwmCtMfxsV3oLnkCLnqak75+IRbYNuxbiK1hWgz3t1M9JDR+hLR9rlbadEfF+prvQ8MOG947SZ2M+WhfFc5LfnrIirdWqJvIZr10BzqP2sgVe6poPe+/za5HVrA1kDMfPA8GnjhYCrfWUYL7p9H9no7XffKjZQ0QHMB02JrZsFiy5ubeB2EGcPoqv9+g61HPO4P1r24hlY/uZL6TMiiy/51JYsSK59YTtUH1KA4EG1ELruLXVpd+o8rvK68Wl2ttPxfS2nHvG3kbNJu3qnD0uhqVR/cGr5582tUc7C6g5UILEdG3TSGhZTXb3yFmmt8TJxU8wZdNJjO+fl5fI1WPL6MSreU8BOLyB/bN46ufuZaFnN2fridFj78uX5g72HinZNp7G3j9TWihn3b2Rded6PuLdfHDhvzpr56UtRuW9eqPls99rMcPQSu0bTiG3eupOKXfsXLvRFTUhb1+cFTbDFRtehVqv7sOX2PD+pSh4ZHEtxPtakfjNaWRsq44y8cv8NZV0mH/34rtdkDB7aNGj6Tkq++n+NrlL75R2rYtoSy7nmGDFGx5G6qZ+sPWJhULXyRXLZKPibpsh9y7BFXdQmFWKIp1Gikig+foqa96zjAetSImeSoKCBDdAK35cgTd5G7Xou7gKDrfe97jtvpVm3DesVH/6HaZe9wLBEEVoeAc+gv36TW5no+xgMCniNuScz4S6j6q9epdumbZEzIpLSbfsd1lb33N0q6+G4Oxt5SsIuK/vcAtdqbKGrUbA4W76qrprK3/qjadkQvsfcBd2dZP3pWXyNqLjpETpt27XuCEAq5K3ro6Kf01ZPCtn09fjTalbYeBpZJxth4MiWmqt+k9gcR2lrb+HcXwnyru5XXJY6pcKYBAz08eBJmVMlk6NDvAm7Vj2gpPULuxgb1+T5FH/C2toUx+WNn6WvdgupvNKvuRrebFFrzhqrfxXbxfu+Dqtmn6joJwmlO3iOfeh+McTc1UOOhPbzcE6gx3+7Y/LGBfTofJ7Xb1u9UXeZuKSsQkbmDKCy8PfbdnW/MIXdr8HG8IJxNPH7tAjIZtJ9rzGVgTqMHscUMHROrL58Utu3r1qge1Th9tWfBmN4cTuFpfclg6RhH063GIw53G7kwTlFJeiTCmQhm8CCEwKLJGKa9+uJubqSW8mLuW5zKfnd0m9kckp/vkMceuxG4bIrpo92HV/1nBbkcLopOi+YgrD2FOTqckgeleOODALhBiEyyesWPQLTh5mp3kaslSFL7fME2Z7OTB9gQNGIy1XkGKR4TSly2njDJBEEDya2uie8+tCM81sLHNdU0UVNlo3dCCsdV76+iwysOka2wVrVBOphC78OYkO79rjrKDvNrJ9R3p7W5gdwNNdTaon4sVJfImJDBuyBSBBM/gL30AL6UvIy6PKBj6ig/TK76ajJnDSFDlCbcIj5IxIDxPLFWv22J+poH/mFqPryNrVMM0YlkQbwP3Q0WrDOwDEGkpah7B8yO0kNUvehVXjal9KXoCZfwsiAEAhZUjppKaik+ojpb7cI7HlbAbyZiSyHOFWJQwZWjJElnUrLERbClMVy6+YofbW2t6nNfQU2H9qjfjFM7uBAEQRAEQRCCgDF9S7MaR+8he3mRGqu0P/2OSWOLMZSfoIdlSJwkSWdgwmcXn2F8ln3FD3hlcFSVU3PhIXI31n9t4xMRQLoRBCSH1QLEAlhIlGwq4sFp4sAkFiq6E4gJZdtLeeI0pk8Mxee0BzHuMz6LLSZqC2qoubp7Aso0VjXQ/kV7qfZIDVuF5F89vFsCk7e2tlF9ieb3LWtCXw5Ui/YbdbdhOM/Pf/MJvXrtS7Tk0UW8TRB6E2ERUfw0CHDXaxYYRyVE/aBExfGiq7acX4MB4QTfIwArknbayFFZxCIIrFAM8eksXFj6jSRDZLTaH0L1m7/SsgbAXryXnLVlaqmNIoZMUSeiibCwOMEPXNPBLd1uyYTzQFyTFlU3LFqiR5xLRtV2QQiK+sy4GmzUdGQf+xlFfBBB6I3Al67DVk2NB3dTS2khW+Hh/iwIgiAIgiCcPkD4sFeVU8OBnfzQim9sEEHoTeCz7qitosbDaixersbizu73dHM8iADSTUBwyJ6GYMAhdGCJenNrW+jwSu1p7oScBIrXXUh1J7CKqDlUwzE54vtpcUDCTGGUPiqDjBFGOrjkILndgX2qZYzJpEv/fjnd+Pq3Aqa04e1PijNqDH14+SEqWFvArkMGXzqELVtCwk7uI9Sm2le5t5JqD9eQwWyg/rMG0OX/vopuXfBtuuzfV9LY28fz+cEiBNYigtDbcNrgm10XKEwdTWE7wUKJSm2t5G6GJYhaM3d9TKg1Vh2mfU89Lq48OKuKyFF2SN23QsmSM5xCI6IpcuBEtgKxq+3O8kMqV+DvHSbbmvdvotaWJo7HgWNMydlkTsnmTlzz3nXIpWXuRPvTAMeNqrdi7j/UJXCz+BEz5gIWbgShK7SnTsqoYf92ajqyl5ddTQ3sg9T36StBOBOAGIzPtFvdfzGogCs8fLZb1CueLPT8pgiCIAiCIAinIejLwV1pSYHqw+3gvhz6dK7mJo7xCYteQTiTwGe2VX124XkBLroR8wau8FoQ+0aNWU6H8QnPQkkMkJNnyOX5NP0n5/Ak/oKfzKeCNUcoaVAyXf7vK3niftm/ltCOudvUe97WLTFAEvsn0Y4PtrG1yYjrRtGmNzbQ6qdXUvLgVD4mJj2Gy5798AXshss/BojHB3qwiZ/PfvMpHVyy3xsDBO4Vlv9zKdUV21T5szi+SOXuCpp/3wecxzcGSNW+jpOsI28cTWNuHcfWMa9+40Vq8rNKgWiEOCKIgwFRBdcQQWlRJyxc4BLryKrD9OXvv2AXWb0NiQHSmbMpBoghNpljZsCiofKz/1HNotf0PT6oS51w/rfJOnQqixalrz1M6bf8gQObOyoL6cg/7uDJsEAgwHrSxXeq8sOp+IUHqWn/Ro4BAv+jVZ/+j9QXkxLm3K5+lBqp7N2/UvJVPyFzcpZqy3NU89XrlPvLtznIuX8MkLK5j5Gj5ACl3vBLMsalUsnr/0fh6f05xoezppQKn76X4mfdQjHjLvLGAImZeDklnHczCy2IW+KsLFItbP8hRDmJF32PrPnTqerz56l2+XtkSu7rjQFy5Im7yV64m69H4kXfp7gpV5K9/DDZVTsickeSq65KYoB0M2dyDBBBEE4xEgNEEHoFEgMkMBIDRBCCIzFABEE4XZEYIN0IrC7g/grBx0HOtByaeu80Gnn9SN4Ha4zU/DSKTLby/u7CbXdxMHPEGkkamMyByvuM70MRcRYq31VGNYeqWegIBPateWYlLXz4s4CpeDMmJjsDaw2492qqamKBZ9Q3R+vxR058LhzXDWLQRz+dT2/f/gYtfOQz2vT6BipcW8Aut0D2lBya8zs86d1jc+6C8LXgslWQu6GWl2PGXkxhUZ2txeCiKnLAODIlZlKr08FzNM0FO3myxhibTNbhM1nI8CfMGqvKvIBCjSZyNdrIXrJfbe14T0CcDmdlIQcrj5t6DRmjE6jNqTqt25aorF0/eWIv3c+WIrDGiB5zPllHqHaokWf91sUBBRm3akNbq4uFzYjcUarNvj9BIRQWGUvG+Ayu191cr8rAfHkA1P7apW/z+ZiTs8k6eBKFWaL0nYIgCIIgCIIgCIIgCIKgIQJINwBxI6FfIk/ON1U1Ut/J2ZQzLZetGlpsLWzBkDY8jWIRIL0b5+8hbtgKbVS5t4LrzxidyW0xRppo/6J9bB0SjIbyBjq04hDt+3JfwGRX7Q7Gnk930xF1LIKYIxYIrEpO9Lwgfgw4fyCXk5CbQHVFNtr3xV5a+fhy+vC+D1iMqT5YrU62jd12IaaKIPQq1GfbtnYB+2s3xqdSwqxbyZSaQ6HmCAoxWciUkkOxU65i64hWRws17lhG5HZS/fpPyFVXSSFhRoqbejVFDhxPYdY4CjEY+VhTSjbFn/stPh5fUNvK98lVX6XV6YOzooBFDHK72PICcUKaDmwmF8f3OAqq7Y3bl1GbalfkgPFkjE1h4aNhS+DYIY7SA2xpAqJGnUfhGf3Z8gVPGeLcI4dMImNiOrkaalX9FboP+8C4G2uoZunbHIidr5XRpO8RBEEQBEEQBEEQBEEQBA0RQE6WEKL+cwaS0WKklroWWvX0Slr5xHJv2vzGJp7Uj06PocQBSd7g3t0FBJeSTcUUHh1Ogy8ZQgl5Cewmq3BdAbmdPWOS62xy0sbXN1D1wSp2VzX0imEnbJkBC5nBlw6lCd+bRNnTc71WNADtL9lSQsUbC/HAN9dhsp584HVBON2wrZpHjbtW8TIsKZIuvoviz7uZ3UUlXfx9DiyOGBsNWxdT05616vvgJkdFAVUveZOtKsxp/Sjx4jvZlVX8zJsofhaOu0uVpcXHaNi+lEUWNh3xo83loJYjO8jdoFlbgfoti9QX8NjuH3CLBRFClcTrcEelWZp0Bu66GrYuIXdLI1myh7EbK7QVQk3CnDsoZuIVKlcIXwuIJV0BoaV5/0Z1bsv4egiCIAiCIAiCIAiCIAiCPyKAnCQQNtJHpvPEfcHqI7Trwx2066Od3rRz/nYq3VrC8Swyx/ahiIRI/UgiU5SZLTcS8jqm+NyEY7Z0cDQ4qHxXObXUNfNxlrgIKtlcTA1lDWwhEgyzqhuB2f3r9iSU1RXV+6tY3HE0OVh8OVFaXa1eIQVurrKn5XBAeQhLuKawaoF7L3xSnaqu3hgDRBBgFcExL1bMpdbmBorIG01x075BcdOvpYj+Y8nd0kA1y9+l6q9eJ3dTvX4UUf36T6ny4/9SS+EeMsalcbyN+HNvorip3+AyWpvrqWbpW1T5ybPkrm+PE8GupdravMJBy+Ft5LSV8zLiaDQf2qL2ae6vEISNtY1WvKptOAZCiv4KF17Nh7Z689dv+kLLp+fhAG4egUK91q58n8/TVVtO4X3z1Xley22OGnEOZ4GgAWsVp9oP4DJL/VXloLyOVm2wFKnf/CXHImG4nuD3PUEQBEEQBEEQBEEQBOHsQgSQk6TvpL6aqBFCtOujHYSA57401zRRxe4KcjY72SUWAoZ7rCWiUqNoxgMzaeYvzuuYHjyPsqfmsJ/8owGRA3Eyqg+0u7Y5vOIQORq7DqKNeCHj7pjQuW5PUm04mrBxYNE+2v/lXoKLrxMFVh77v9xH9aX1bCEz8c4pNOfhC+jCP15CF/zxIpp2/wxKGZLK57nu+TV8HQWhN+IoP0zVi16h0rf/RBXzH6fqxW+o9Vep7L2/U9m7f6PaJW+Rs6oQX3r9CKJWexMLDuXz/kVl6jiPiFL15ctU+s5fqEyl2mVvq+OK1XHavanN7aaKD5/gcpsPbuFtECOqPnmGSl55iMtx2yqRk/eVvfc3Kn3zDxw8HdYmEGJKXn2ImvZt0MUJohrV1tJXf8fb2XpEgbbZVn/I29m6Ra8flia2Fe9x28re+hNVL3yJalWZ5fOfoNK3/sDr9tKD3vNE28vfe5TLcVaXqC0+91iVB0HRcf6ou1KdA9yCCYIgCIIgCIIgCIIgCAIQAeQkgaiBIOcIKl62vUx7StkHtnDYX8WxOiAoxPaN04WNNrZ6SMlP5TI6pKFpXlGF3VipMt0OPEmtleluwTYil9oGUHbFnkquG7E9KnaVk9uu7XM7tKe3+RgFxIrW1la2soClR6e69ZQyNJVCDCFcp1udQ6u7rZPQATFi3fNrqa7Ypm9R5Qdwu4VrwOeg9nW8OmpzaxtbrKz6zwqq2lvJcVKyp+ZSv3PzKGd6P0rsn8Tlr356JW17b6t+lCD0ThAMHS6ubGs/otolb3KMi/oNn1Hzvo3kblLfM89NwAdYcUAEqN/yFYsfEE1ql71DDZsXskihWYz4HNfWyq6jmvasYesNbZObmg9tY1dZLGz4BDBHexp3rmCRBO6y7EV72EqDY4To7YF407BjOTVsW+q1NIGVib1kH+dlAcYHCCkQVCCWaJYtr1GdOuemXatV3iJuowdYxzTuXsNt88QP8aXV0cwuvFB388HN1Gpv1vcIgiAIgiAIgiAIgiAIZztsYmDbsW4itYWs5C3dTPSQ0foS0fa5W2nRHxfqa70Da0oUiwluu4vqSup4Qt8fQ7iBBQ0IHk3VTWQwhelunoJbeCBfS20zRSRGUniUmZwtLmooq+fy4XYLZWI/8kFQscRZKDzWwgJEvcoHwQTEZMZynI1mla9Z5Ueskqi0aN53NGoOV3PZUakqv2pqU1UTu6HqgNoekxGj6jDwqq2gtlPsEQg/aB+AWBPIYgTng2sJAQRtNllNZK9rYcuQmoPVfJ6ORr+6ewkT75xMY28br68RNezbTq2Ori14ToS2Vro+dtiYN/XVk6J227pW9dkI/gE+SaKHjFJ/teIbd66k4pd+xcuCcLZjTs2hrB89q68RNRcdIqet3b1ZdxNCIXdFDx39lL56Uti2r4cJn/ZjIQhC76OtbWFM/thZ+lq3oPobzaq7ceK+VoNgzRtKoab2uHJ7H1TNDvCQgSCcjeQ98imFhGk/1+6mBmo8tIeXe4K2trbdsfljB+mrJ0XttvU71eikW8oKRGTuIAoLj9DXiO58Yw65PW5eBeEs5/FrF5DJoP1cYy4Dcxo9iC1m6JhYffmksG1ft0aNeMbpq4Ig9EKi28zmkPx8h1iAnCQQJeB+ylZkCyh+AFeLiwOhIx9EC1hpVB+s5vVgCfkAYl4gb72PuAKLCOSBKABg+YFlbKuFAKGLH8BWWMvbIX4AWG146jhagjsvWG+gDAgbncQPoJoEUcNzjL/4ARAcvuZwDadg7rJwjeDK68iqwyyUbXp1A+34YDu788I59VbxQxAEQRAEQRAEQRAEQRAEQegZRAARTh/aNHdZLruLhRq8svssQRAEQRAEQRAEQRAEQRAEQThORAARBEEQBEEQBEEQBEEQBEEQBKHXIQKIIAiCIAiCIAiCIAiCIAiCIAi9jh4XQBCfwkNIWKhKPRY3WRDOOEJCQyhUfS88+H5fBEEQBEEQBEEQBEEQBEEQhBOnxwWQVoddXyJK6JdA6SMyKNQghieCAPEjcUASJQ1M0rcQtTkdUEH0NUEQBEEQBEEQBEEQBEEQBOFEYXMM2451E6ktZCVv6WZMCSkUnpyuagqhVncrFa0vpL2f7aZmW4ueQxDOTowWI+VMz6XcGf0ozBjG2xzV5WSvKKE2t5vXu5O2Vro+dtiYN/XVk6J227rWEIW+2u1EDxml/mrFN+5cScUv/YqXBeFsx5yaQ1k/elZfI2ouOkROW7W+1v2EUMhd0UNHP6WvnhS27eud6sWgrQmC0Otoa1sYkz92lr7WLaj+RrPqboTrq92GNW8ohZrM+hrR3gdVs+UBFEFg8h75lELCtJ9rd1MDNR7aw8s9QVtb2+7Y/LGD9NWTonbb+p1qdNItZQUiMncQhYVH6GtEd74xh9yt3T9mE4QzkcevXUAmg/ZzjYegG/Zt5+UewhYzdEysvnxS2LavW6NGPOP0VUEQeiHRbWZzSH6+o8cFkBCDgSyZuWSIsOpbBEEIhLulmVpKjpC7uUmtdf8gXAQQQTjzEQFEEITTFhFABKFXIAJIYHqLAGIMM1GEKQp9PHK2OqjZ0UCtaqAonBxhIWEUaY6mUPXa7Gwgu+vseuBXBBBBEE5XTpkAAsIirRSelE5hIoIIQkDc9mZyVJaRq76W2lp7pgMqAoggnPmIACIIwmmLCCCC0CsQASQwZ7oAkhGbQ4NSRlGSNZ2s5hg46CCH20GN9jraWbqedpVtUufj4rzZ8QNpYMpIFkhWHfyCmhz1vN0DhoFZcf1pZOYUKqw9QNuK15Dd1azv1ZiUO4eSrRm8vO7IYipS+XyBEDOu70xuzw5V/4HK7Z2uZ4wlnsZmzeT6thatorL6QspJGEyDU0ep49vv4f6421zcJpc6nyGpY8hijNT3dAbiz35V946SdfoWoviIZBqffS6ZDRY+9y92v6c+q4HH6LGWRMpPH0ep0VkUHR5PYaFhfExNUwWV1xepa7uBGn2uX5+4fqr9XbcJVDaW8jnYmqv0Lac3IoAIgnC6ckoFEPy6hlkiyRgdRwZrNIUaTbxNEM5q1EC71eVSA4t6ctpqeIDR1oOdaBFABOHMRwSQ7iHEYOS+CF5DQkO1Pol37rOrSVCffUedK+2cQZtfDXJgwM1HrcRnzjZA3q72BSPoJLDP9mMqrmOmY2unL8Eqad8etKmd8MnY1TG8L1iGLg7stEvb0Lm4LsrwpfOBZwYigAhCr0AEkMCcqQIILBMGp42hc/pfTv0Sh1KEycqCggf1HrA4seLAp7Ro7wcsgszIu5Quyv8mixr//upBqmgo0XNrwMphWt7FdP2Yu2n9kcX0zsb/Um1zpb6XKMocSw/M/gclWdN4fdGeD+itDU/ysgerOZq+M+VXNCB5BH249WX6fNfb5HC3x48FfeLy6HtTf8PLb65/krYWr6LzBl5JFw29ic8jGBA+3t7wFDndDrps+C0sUgTD3eamRbvfp3c3/VffQjSj/2V02bBbuA5Ycvzpsx9QaV2Bvred7IRBKu+lNDR1HEVb4tR1aY91i+NszdW0uWgFfbbzLa+QMTn3fLpUlR1rSeD1YOyr2K6u63/ocHXPff+6ExFAThL1ndTGJkgG/TvqP90SrJ/is73LrkzgnbgHBCXgri4rYY6t33/0crwEbaO+/ZiK6pxJK7aLgwPuCpa/LXgzO+GXsavjeF/wOgMScHP7xo7tDFa2H5ztGPOeZpxaAUQREhpGhqhoMkSrHwY14Ajx+XHoMfzvFwE5pkzHhU9/wofur6czp6IOP7q1yuMo7KTqPYmDj+nQYyxf3XXaXE5y1tWSs6aCWhEAvQcRAUQQznxEADlxMJkTZlX9kMgoCkM/JCxMbdTFj+6m2zqIx1DGSVXT+eBua/rxFBI0a7c0pDPeYjuXf0I1BjyoO9oeuAwetKgf9TaXi/sOrS3N7D6zzY2v2NeICCCC0CsQASQwZ6oAkps4lC4ffiv1Tx5Graq9qw8tZIuHRkcdWy1M63cxJUWlU1ldIQsZW4pW0LkDrqCL828iu9tOj335AFXUF+ulacDKYUb/y70CyFsbnmKLBw+TcubQjeN+RGZ9Qry6sZwe+ujb1OJs5HUAkeR7037DAsiCrS/Txzte7ySAZMX3p7umPczLr6//N20uXEFzBn+DLhr6TXbjtWTffHIF+O1ztjppY8EySo/pS5epc4cAsuLAJ6p+uJruCASQ3WWb1Hmv4nVYptw57XdspYHzBB9seZ4WbHuFlz0kRKawkDE26xwyhBn5+F1lG8npslN6bF++7jkJg9j64/Odb9PH219Tv+pt6npfRJeqNsWEx9OKg5+SPUCbQFl9EW0sXEa1Te3C0umMCCAnBvoiBmsMhUVEagIIPnM8PtEzdBfcxemufs4xlHNSVXU+uHuaf5wFBM1+0g3pTIciO5Z/wrV1OrC72h2kHLUZlnKY42xzOtnLDY9P1PrXzSkVQPCEpTkpja0/tC90j82bduQUVeNP52q/poYI3csxvY3H+V5DBHG7yd3SRPbKEi3+Rw8NwEUAEYQzHxFAToDQUDJGxZIxNoFCzeE8qdODty9BODWg/4CRRqv62+pWfQlYlDaSQ90PWlWfoqf6El0iAogg9ApEAAnMmSiAwIXThUNvpFmDrmbLjvc2PcMiQoOjjtsOgaJv3AD60cw/cd9o6f6P6M11j7NVw4kKICjnhzP+QEPSxrClCHC1Oum/yx6hTYXLeB2crABiCDXT7z66nZoDCAj4fXS4WmhC9nksgESaotmKoyagmKDyqnodLq3u/snD6ZYJD1ByVDqvg7K6InpowW0slgBYekztdxGXDXdiEDdWHvyMrTzgUgvXHS6urhtzFw3LmMhusF5Z8xhVNpR4BRBTmJn++sV9QV1c4f2CBc6ZEp9FBJDjA/dYU3wyGaJiKNQIi/RTOE8qCD0FxifoT+PVZ3yC+QrMeX5dfW2PANLzZhjqSxyenkWm2HhN0QwLU1/u0FOT1A/T15FU5X5J3cgknfmJJ+SPlo4TVS5MHPFEcnhKnw6DcUEQBOHkwD01PCWTkyHCSqFwecX3c0E4w0H/QfUx0a9G/xqTchD5IvvkUnhaHwoxSn9CEAThbCclKpPdXmGyfVPhctpatJpqm6vYagJP6sIiYl/lVlp24GNyt7ayUGA2tos8JwLcViHeCMSPj7a/yq6g4IZrTNZ0PUf30Eat1GCvU8nWKSGuCdxfeWhta1Pb6gPmRRke8QPkp42j6PBYqmupoSX7PmQhIikqjYURD3ERyRwjBSIOrEfWHPqSRSKcK+pFuRUNxfTRtld5MhDWHomRqfrRGq1tbrbC6dweLTU7G88Y8UM4PiB6RPTtT6aEZNV/s2iCs4xPhN4AxieYi/cbn1gyc3g8Hvo1j0/4W9aTFiCm+CQ+UflCC8LRaCN7VQU5KkvYKqS7EQsQQTjzEQuQYyfUFE7mlHQyWmM69UFaXM10sHIHFdkOU0NLLblaHThXtQcPMrTnxTZtXdvLqHXtH5a1P55jvDn1PNrG9mVtn/6q/9X284J3n2fdU7e+1qEe/tuhbPzR1rVs+nbfPPrx2NcpH145b/uyhw5l8Kv6q+/3buV1Ty615F1Xr/pGfsGkPa8p9HI9efgVm/FPL5/XeJG36ssAa3jBq0+ZnAdr2pb2PNo/Rr3wGm/3oK1rr94t+nqHXOqPtkfL6Mmlret7sMLHeda9r95tnnX+y9s98P4Ox+KPtu6bLyhtbdTqdJK9vIicdTX6xlOAWIAIQq9ALEACcyZagCAA+PVjf8ixOP67/BHaXLg84KQ6LEEQVByWGrA6mNn/crYAQZD0f3z5U57M9wWCxowBl9O1o+/sZAECq4jZg65hAeRX829Wee5i8QNl/PXz+7yxQk7WAiQs1Eg/nXstCwXBmNrvQm6PxRhFv/3wVqpuKtf3BCY6PE6LS5Iygpbt+5iW7V9A98/6OwtIiJHywqq/cL6+8QP4vOBWDJYdsP7wFVw8wFIErrpYbFLXFWKKxwLEEGqghz/+7hnj4upoiAXIsRDCYxNTXKLqDmvWUR4glNWX1FH5znKqLawlR72dt3ng7h/6gno/0NM3xAJv0zZ33s7r+O+zTd/MW7EcIB+/eF71bb7lYae+1r6vw7b2svnVg+92bQsva2XyiuelPZ9ng7aq/dH+87J3P7/yps7bsc6rfuV79vOi5xgseha05F1XeK6h55W38YaO23grltUffgUd8miv2qK+zCvaune758W7DX/w6lO+vs6oF9ShbdP+ePJ5aD8HXtE3ainweWlr2n/PNu2V93jK6Ar1eXbbW8heUUKuBtsp7XefMhdYvh0F+D9cc2ghbVI/XIF8HQY+fbXVbweb/PsRaBsT9Fi8et6kAOUFeDOOZQsIdKx/3sBHHuuxaj1YAT4c13Xyo1M+Xg1UXmc6bQvywe7clgDlBzw08Jn5E/hadibwex3o2EB16AtegtXZcTvWDCEGNomFWbInQJxbdRaaD+/tkXggIoAIwpmPCCDHBlxvhqdkkDE6Dj0yfSv8KRfSwt3v8WAdTz2yn1LeE+ze3WO3uaAEr/EUtqXLqrSdp/7KBKPrlvRoOzsVfnK1HfvRIexaI1H1HeBffETGJA7EajL4PVWlOin2qjKyl3ecuOoxRAARhF6BCCCBORMFkDFZM+jGsfeoXk4b/XfZ/9Ge8s36nq7xxACxhsfyxH6g8TLcYBlCjR0EEEyA33/eo5QdP5CDf6PO4Wq8+/1pD/FcEAKZrzr4GR/fHTFAjtSocbOfoIM4JxAkFu+d7xVAEAOksPYACzy+4Lx2lW6kuZu1vvXoPtPo6lHfVWPzdPrnop9zTI8HZv2DchIHUYujiX72/nUsZAxKGUU3jLuHrTr+s/Qh2lq8mo8H2QmDKVwXAjygXgSSh7srbwwQSzwV1R7s1CaAPuqyfR/RmsNf6ltOf0QAOQrq5mTJyGa3vL5jE1eLiwrWHqEtb22i8h1l5LK7qK31a+6PeJvXsWd6cr3c4+SUVgYCVOiz6ZQ3x0OPVXxsBXOuY2wDLD9MVhNFp0dT8qBk6jMxmzLHZlKY0U/sc7upRY1NnLVVauXUWLmdMgEkavAorxqEH6JX1/xD+xHlLacLMuARvh7w5MeVI75Ns1VHDqAT1rh/B3cauhsRQAThzEcEkGNA3ZrgUxcCiAf4bF68Zx67Yqi31wYcyAvCmYb3CSz1r098f7pg8PU80YQArr7YK0tPjQgiAogg9ApEAAnMmSiATMyZRd8cdx+LEy+s+jMdqNyp7+kajwASFR6nbwmOrwAyLH0i3TT+XoqLSKJnlj1C6wsWU1iIgf561dscFwMPwz6v2gG6QwBRnyDe5wtu5Z/tfIve3fTfDgKIvld/1cAa3II9vviXPGcFq47peZewO6t/fvVzPieM068e+V3O/78Vf6C1hxfRyMzJdJO6ruhzPrv89yyUgDA1tv/bVe/wQwq+wKrmo22v0ac73/AKILGWBH1v53NAXJOPt79On6hrcqYgAkjXhKchLIB6z32mUOpL62nZY4vp4NID1OpuDfRREIQzD31sEhIaQrFZsTT65rGUd94AMoS3TwNgLG4vKyRHTSVW9K09xymLAeI7Rwpfk/hR056uP52SIHw9uFpd5PR56qMHNQVBEISzAkxqmpM0qzoAf8z/z95ZAMZVZX38n0zc3aVpU0/d3VukUKQ4FHeWxT5sYVkW2QUW38VdCoVS6u5uqceapHF3Tyb23XNmJpkkM2naJoU255fezpP73rvvzntv7rv/e85ZcexbLD/+DftzFvFDuFig9jRdzzT6NaUgDp/ufBnf7n2LR5gaW7KSIGjt6qGfEwRBELoL1bXV7CKKhHFDQHJT0Dsodd7r8jS/j9K23+37D4sBxokEgz2ndJYcxgwKGA1HFibITVRv9nQwe8D1LAiQxYi/ayj8nIN5vXE/DI0cNjpsG4x/04yh9t2Sw5+3SIsPf8LxTlqzNuqnNnl/O/wZW4oQFC8l0DWM64oCm0/vew2LQP4uIbrOPFVHZFFDGN7huV6NXBmRZTG5tKIYJJQqtWW8HdVr6/d8+u1eevQrLDzwQZtEljLHMrpkfLLwB2Dj4avaYUZW6artVpCYj+WP/o7ELQloqBPxQ7iIUNcyv5/UN6AwqRBbXt+Eja+sR1FK83s4PQ9tKUansyvN8bLzQZcLIIIgCIIgCOcF1ZiiuGP8Iq2goJYbYxdja/xy9RJazssE4WKG3GW8u/lpJOXHNLkFYZN0Lz9Y2trzvCAIgtA9oA54inVGQb2pU59iUphieNBEvHbFD7h7/HPwdPTVL9W5MI/LPYqozAMtU9YBpBTF63PpILdROneMdjzwdWrfq1gAoUSx1kgcIMuQcJ9BnJ8GxlJMDMLTUf1GmRBoKPaGo60LexCpaxVjgwa4bIxbgrUxi1qkDardl5jf0vqgRrUHqS3YOi9ZihzP3MsCR0/PAfB1CeLfTnsbR0zrM4/LPrrHDC4n5aGA8p4OvtymLFP1amflABdbdxaPCNr25dX34Mkl13J6fvmtSCkwbUFF383upHVcrtZp96m1yCxJ1ucULmQ0Dk6w8fRWbTHd9U2dwqn7UrHkvl9RlNx1VvyC8GehvrYeCRtOYsNLa5Gmrn2aJ0gEsQ8IhaXd+Xs/EQFEEARBEISLAisnV5VceJpeVo+pl1pyv0kvmYLQXaBOk093/hPxucf0S9QLuI0NbDzoBVya/oIgCN0FcvtZXFXAAc6HBU9kAYI68o2hTvzJva+Eu6MXd+TX1LWN1Xo6aJ8D/Efy/kms2HVqDTbG/saDUDjFLeE4bM52bujpNQB21g4sSpCrJxINKJ4VlcMYKgtZjFCAdoqJQYJHV0GCR5hXf3ZLRXE5tiesbC67SjsTV3M57aztMSRoPMprSjiYO3XgUb2SaNS6Xgk/lxAWVYTuiYVGw1a4llbW+iVA+oE0rHthDWrKOt/luSD8maEYNzve3Ya0fSnNIoilBnb+wU1uN7saeQsSBEEQBOEiwAI2nj76aaCwIhcHUjYjtyxDv0QQug/kt/zng/9tvv4tLGHl4ASNvZNuXhAEQbjood+CU/nRbLEwJHAcJvS8lDvlKR4HWVeQ1ca0Pleht89gVGkrOEZIeU2pfuuOY2/jxPtwsnNFSmEcVhz/DkuPfskunigtO/o1dp9azxYogW5h7GqK/KRQYHISN7yc/DleCQkoGgsNu8wiUWR06Azef355FruW6ioCXHsg1KMPeyEi6wtDuQ2JYpxQGUhI6u83gstMdUUWMv39hmN8zzlcrzZWtiyEUPmpPuYNvrNNPBADGktruNt7w8PBx2RysXPnIPPChQsNzNLYO6g2mE4cK04t5pgfNaVdJ+YJwp+ZoqRCHPhyPwoS8puC/VvZO543V70igAiCIAiCcMFjaWunXjJ0L5kNjfVILYrHSaMR8ILQ3cgoScKaqIXN/natbaBxdFI3izT/BUEQugPUUU9Byqk9RKIHB/Qedh+uGnwn5g25C/PV9NxBt8HSwoIDeVPes4HifQS4hrJ4EZm6nY9rDFlPxOYc4pgiFGuDgpuTy6sjabuQXBDH7rHI3dQ1Q+/BlapsV6myXTP0XvTxHYyC8mwcz9zPlixdAYkMwe7h8HMNQUFFNlIKT0LbytqkrqGWg5+TgEMWHXQOFGeELC0pDsiMvteqer2XBY8rBt3O5b9xxCMY4D8C5uKXkGXLZeqc6fswlWb1u06sRy5gyOLWytG5yfqD2mKHF0aiKLWI5wWhu5ITlY2opSegrWx2a0hW6jCKp9RVyBvQeYBGE9CP4E0j/4LZ/a+Hk63OPUdrXO09cf3wBznf1N5X8jz9IM9WDRX6AaXl5tJ1wx5gn5vjwmbjhhEPm8zTOg0Lmsg+OgkadXH1kHt4+dxBC9icszVBbj05ENjVQ+7msrWGRjvQud448hFMCr+cRzsMD56kzukhXkbmrq19e1pprNW5zuPjkp9NN3sv/RqhO6Pvq9FB16J01giCjjYNA9MvVd0Rcn1l+O2qrq3Sjcw7i1GMgnAxEZm2HVmlKTxNL+MaW/sWrhgEQRCEi5vssnSOdbE/eTO7Bx0cOBYz+l2LWf3mY5h6V69vrGeXT6ujfmQBgKBlDeqFjGN0tHgx00GL6htqeZrEDbKgIOsNcguVkHcCtQ0t43VQe5Usc0nscLBxgp9LsPp0REbJKaw88R1isg/DUv2N6TETlw68ia1SKN5GTmkGu8+igOAkQhB1DfXc+q2v1823Rz3l5fOoNStEkPsrEm/srOwRn3tclTPHZN4DKVs5+Dn15ZBgkquv171JGzjmyeDAcSxakKBE5Sd3WkfT92BL3FJVhgYenEPUqU+aJzGF3GmNCp1mMkUEjIaL3fkZFS10PhY2djw4y2D9QQGgk7efQmO96etQELoTCZviUXiqoMkKxNLGFlYOpq3lOhO+G0uiD45Fo8UeXtLJuAwYrp8CdiSswvf739HPdR/Gqh/ya4fdD2dbV5RrS/Hh1ud5ZKphRB5hoX4AR4RMwV3jnuEf/9icI1h85FPkl2fjielv8Y9sW0miGfoxXnjwfQz0H8V+KGkfp2PzyaXc0CEfljP7XovL1Y+1vZUDaupr8K91DyO7NFWfU8eIkMm4avDdHIjs7U1PIqP4lH6NDup4IgFmwegncSxzH36O/BB9fIbgykG3qwaRD07mHsVXe/6FkqrmYE99fYfh3vHPw87aETsTV6kG0PdnZXZ7IXPVkLt59IeB8oQoNGg73yekamfd6DZoxCL97DlRfOJgg/q+27skzwmnPoNhaaXzA1gZH4mshS+jobqC5wWh26JuOfuwwQi6V/c72tjQgKrMFNSVdt1IIgtYPOQycPjH+tlzoiQqkt5Uu8zBp31QGKxd3Hm6QL28frv3Tf4tFYTuDo2ovWTATTxdX1OF6ux01Fd0QVycxsZNrhEjZ+rnOgXV3qhSzQ3daJ1OxCl8IL9sGYh/XhXbRCefIHRHwl9d1+SPu76yHBXJpoM4dwbqfTjOLWJkP/3sOVF8IjJGNZU6ZV+mcOzZDxq75jgVD/48mzvYLwSos53ex6mjnwY+klhB4ga1l4oqc5FenKTe0ZstLCimBVk5kBCSVBDbxiKCBj66O3ojyK0Xix60L3LbRHE6yAWWqXgdFNMj0LUH3NSx6ZjZpWkcL4T2RbE+qExejn7wdg7g42Wp9SRGUJ8EuZoyQAHTSUBRVw9isw9zGc1B+6S8NAiT+iLoeK0hCw5/lxAuV155JruOZOGnFWTdQnFOSByhPJTodZiOQQKQt6OqV0cf3pbOjeqTXJCR1QtZvOSoZXnlWfoyhfBx26NabZdZksJ9NRcC/71+VdPgWurLoD6NLqTEdeAIN/30OVESdXC/uqJH6Wc7DWtXd9j6BMDSWtfWOLLwEPZ+vBt1NW2vLUHojoy4YxRG3TMGVja69oa2MJffUboCl0ZbW4uICK0Mqz4PWFpq+AefPinwV7j3IFhbtvzB09AIgICxbPGhy6/hxgD9qNK2NJ9ceBKbTi7BhrjFbVPsr0gvOoWDKVux6sSPWBWlSzsSV3OnGe0zLvdI03JKxzP3qcZJFf/40ugDstigfPbWDjzqoDXUcKBykNWGub5vjYXuPHXlt8SxjL2IyzmqGiZ17AeTRkMYfFmSGe7VQ+6Ci72HauCksrmsceNG6L401DY3Ti3Vi4aVc1uLI0HodqjnrrWHv36GBBD1wneBvHifD3iUlR56caaXTEEQgJM5za7gqFPT8jwFGhQEQRD+HJCVBll3nMjazwHK18UswobYxdibvAFRWQdbiB8ECSPR2ZHqPf5IG/GDIBGALDrIMiO1MJ4Dh1PfAokM5oKVkzCQWpTA26QVJTaJEbSvzJJkVY4D2J20Hmujf8bGuN/YHVdiflSb/gE6D8pL5W5P/CBIgIjJPsT5TYkfBC03lCurJMWk+EHQsegcT2Tub4qvRQNaqR5o/7tOrW2q14OpW9mlGAV+L60u4m0M7VJdmSL5eO0lclt2oYgfQlssrGxgYdnc3so6loWGugb9nCAIGYfS0VDbfE9Qv19XIwLIeYZEjcGBY9jnozEkBgwMaF94ph/OtVE/sT/n1onML8nXMzVqNqkGw0b1w0tpW/wK9cOsu6hIjDAsp0Q+K+kHv5dXBLyd/HlkiIGxPWbxKIdzpVI1WKgRkF2SyvvTBVkbxPVwecQt6OHZVzVqSjlQLY0uMbaKEbov9VXN1h4aJ3fY+PXQzwlC98XCUgO7kAH6OfXSVVuLxnoRQAwYRqsSZBVZVlOsnxOE7o2ho4ag58j58LErCIIg/Pmgd21tXQ27CKX3dHLd9Geitr6GO/0paLvBZdSFANerKruhXs2JKEL3wUKjYdejBkrSi5vc/QiCoHMLZ3xPWFq3bxXXGYgA8gcQ7jUILvaeLAIYIFdQ5FqqPbT11aisreAGQetEppX0Q0uCBgUdo3lKZDppuKRoNIZhOSWDH00SZOjY5JqK3GJRY8PLyY8tNjqD7NIUbIpbwkIHWZlQTBCyOJne52qug6T8WOxMXNNUHkGoK28e7WLl4gX70EGw0JuPCkJ3xdLGHo59x+rnyLy8Go118tw0YPySQcK/ts70SD9B6G5U1pbrp9R9YqFaXpZd5sFSEARBEARBII8pRl5TtOU1MthXEIzQlrW6J87DAC0RQM4j5PeRhAdrKxtE+I+Cxmi0KsX/IAEjvzyL3VKdL1ztPTg4OVmgHEnfiT2n1qGhoYFfkEf3mKHPdW6Qye3+lM1sMkoiB/nIvGfC39hHZFVtJVYc/w40UkIQDJBv8oZaXccujeqmuAd2wf15XhC6K84j5sDKWR8MUTUW6qur0CACSBMUS6sl8pIhCITBEpgxehkXBEEQBEEQOp/WLuNF+xCElrS2iDIXZqEzEQHkPEL+H8nfJZlHDg0a3xQLw0Zjh0EBY1BdW4X43ONmH46XD7wFf7vkI7x46adt0rzBd4Lii5wpfX2GwM1eF1+B/GxS+dL0wc3JSoOEkc6AxJ3fj3zJPjLJ8MVGoxvNv+XkUiQXxPK0IDShboLaojz9DGDr3wsuw2axNYggdEesvYLhOWNBU+clBTKur66Q1rQgCIIgCIIgCIIgCEI7iAByHqFuqtjsw6jSliPMawALD+QCisQPO2t7dl0Vl3tUl9kE9jZOCHLrhWD38DbJ1zmIhZQzgRS2Pr5D4WLngYziU8gsSWX3V5GpW0CmSPZWDhjoP1Kf+9wprsrXx/loHolIFicU+EwQWqMtymsOhq6uVeehM+A65gpoHNp3FScIFxtWrt4IWPAqLG31gcHU87m+ohz1lZW6eUEQBEEQBEEQBEEQBMEkIoCcZ+JyDqOsuoQDjpPbK0tLDcaEzWBRILUoHkWVzaPeW0MupH488B6+2/d2m0SxO0qrC/U5O0aAaxgCVbLSWMPZzh2XDLiBLUkC3XqylQaVbVjwJBZpCINQQfOGZa1pMlvirM3CBuXv7zecXX9ZGgVXv2HkI02WMIJgDAV3rs5OawrybGFlDfepN8Nr7sOw9gmFhbWdukjpWjJ9LQrCBYt6jpLrN475MWACgh94HzbeQfqVQH1VBbTFBeomMXJrIwiCIAiCIAiCIAiCILSBew5Log+ORaPFHl7SybgMGK6fAnYkrML3+9/Rz3Ufxvecg/nDHkBmSTJ+3P8upvS+EhPDL0NeWRY+3fkyXrj0ExZEvt7zJsprSvDgpJeRUhiHXw59jPyKbDw14x0Eu/fC4sOfcjBxcifVUbwc/fDPK76FlaUVCyU7E1fzchIqpqpyXB5xGxxtnKGt17awzNBYatj9VV5ZJt7b8jTyyrMwJHAcrh12H3ydg/HhtucRnRXJFiMG6BzmDb4Llw68CYfTdrJYQ26/CNrm3gl/4/Mo15ahTC33dwnlmCBLjnyOrfHLz+i8LiauGnI3Lht4s34OKE+IQoO2Rj/Xeaiv90a3QSMW6WfPieITBxvUNdTlyoOFug6tPbxh6+kLC02zcFZfUYSKkwdRmXAIdYVZ+kDQYkkkXASo56ilnSO7fXPoOwb2PSL4PjBAz4bq3AzUlRbrl3QtFrB4yGXg8I/1s+dESVQk3ajNwa86GZf+w+jHjadTC+Px6toHeFoQujvUznt3/lL9HHhwgbbQ/ICbs6axcZNrxMiZ+rlOQbU3qlRz48xMnDuAU/hAWNro3LES8c+rYotLQUFgwl9dxwMxiPrKclQkn+TprqCxsTHOLWJkP/3sOVF8IjJGNQM6ZV+mcOzZDxo7vTWu4sGfZ6v31+Z3YUHozvz3+lUc45Wg9xXq0+hCSlwHjjhz/+8mKIk6uF+9QIzSz3Yadn5BsPHw0c8B3877CmVZpfo5QRCIezY+ADsX3XOjsaEBZbFHeLqzcWm0tbWIiNCKAHIeaC2AuNp74t4JL8DJ1hUH07ZhZMgUlFYV4uXV97FAcD4EEIoXcp0q05geM3EqPxox2ZGoqW/udHewdsScATeyW65lx77mWB3h3oNww4iHEOrRB6tO/IB1MYt4vQH6wXtk8qvo6zsUe5LWY+GBD6Ctr246Flm8kMiy5MiXOJqxCw9O/idC3MORXZqGH9R1cTL3mH5P3QsRQNqHLD9s3L1g7eYJS2sb/VJB6H5Q0HNtQQ5qS87M2u9cEAFEEC58RABpiwgggmAeEUBMIwKIIJhHBJCWiAAiCKfnfAsg4gLrDyCpIAZ55ZlqqhGjQqZSBxOisw6ivKb9Eb2u9h7wdgqAj1Ngm0TL7aybG2SnI5hjifRiQWL3qXVYG/0z1hmlFce/Q25ZOscm6e0zmPedr8pcXJlPDVUMC5rILq0cbVzYhZWHgw8m9boMoZ59UF1XqbbN4GDv1hobjAubjYEBo3j6QMoWdby1KKjIwZLDn6tzLoWXkz+m9pkHT0dffekEoRmy7qCOmprcTNSVl6gHo7xoCN2LBroHigtRk5NxXsUPQRAEQRAEQRAEQRCECx0RQP4AauqqcTxjH+qMLDn2Jm/UT5lnSOB4tqS4fsRDJlM/32HQWJ5+cC0JESEefeDtFIjc8gyOPUIusIwh11QHU7ZxvA4/l2AEufVESXURItO2s1WKv1sorhx0B24Y8TBuHPEIH39uxG2wtbJDUn4MjmWQQVEjl4kEECcbV7U8Fhtif1XnX8XHIKuTrfHLoFHHoHwjQ6ex2y1BaE1jfR1qS4tQnZOpUgbHP6ivrkRjXR0LcoJwMUHCdEOtFnUV5agpyEV1djpqyO1VhYwaEgRBEARBEARBEARBOBPEBdZ5gNxMXTf8AWQUJ2HhwQ+QU5oGf9dQPDPzfTjYOrM1yD9X38vCCAkBD0z6B5IL47D40CcsNjw54212O9Ue1AlMLrLIVRWJFwbc7b3x6pXfsejx9Z432DWVm70Xrh5yN8b1nI1t8cux8sT3KKlqO6qYgqH/7ZKPUaktw/Jj32B7wkrYWztiZOhUTOtzFcfwoFghBmrra9md1rJjX/EnuVygmCGje8xgV1nkgosCuRu78PJw8MZd459DH58hSMg7gV8PfYykglj92u6BuMA6Q9RhyS2WpUocF8TCUi36Y4oiCJ0Ny3kk6jXUq391aKytZQHwj0JcYAnChY+4wGqLuMASBPOICyzTiAssQTCPuMBqibjAEoTTIzFALkJc7NzZRRVZPhhcQ5FwEObZnz+ra6uQUqhrWDrYOCHAtQcLBiSM1NZrEewezq6o2oPe2Sh/cZXORZUBck8V5tUflqo1mFWSykHJSQyh8jjbubIrqqKKPNQbBTM3QNYkPb0GqP016PJV6l6WyR0Wua1ytfOAn0sInG1dWaihc6Pg5jll6WhQ29BxfJwD4WTrwuJIenEitHUtO/YpcLqvcxBc7N15He2jQlumX9s9EAFEEIQ/KyKACMKFjwggbREBRBDMIwKIaUQAEQTziADSEhFABOH0SAyQixASHRLzo5BefIrFD4IaS2TxEJdztEn8ICq15byc8pJFCAkJtJ7ytZdO5h5lgaK1OyCyBonPPcZ5qBwEiSoUkJ2W5ZdnmxQ/CLLUoG2pPAbxgyBxJr0oEdHZkRxUfX3sL9iXvJHLkFWaymUm6Dhk9ULHIYuQ1uIHQXlpG8pDlh/dTfwQBEEQBEEQBEEQBEEQBEEQugYRQISzhixDyKqFRBsSOwRBEARBEARBEARBEARBEAThz4IIIIIgCIIgCIIgCIIgCIIgCIIgXHSIACIIgiAIgiAIgiAIgiAIgiAIwkVHlwsgxjEpLCwsOei1IAg66H7QWGj0cy3vF0EQBEEQBEEQBEEQBEEQBOHs6XoBRNsc+HqA3whM7X0VXOzcYWNlJ0lSt06ONs4YFTodQ4LG6+8Qdb/U1ZIKop8TBEEQBEEQBEEQBEEQBEEQzhYL+q8k+uBYNFrs4SWdjI2nL+x8Asj8Q79EEASTNDZCW5SHmrwsNNbX6xd2Ho0NuNFt0IhF+tlzovjEwQYLhX5WEISLFAtYPOQycPjH+tlzoiQqslZ9WOnmOh+X/sOa2hqphfF4de0DPC0I3R0acPHu/KX6OaA6Ow3awjz9XCfS2LjJNWLkTP1cp6DaG1WquWGnn+00nMIHwtLGVj8HxD+vii0DUASBCX91HSw0up/r+spyVCSf5OmuoLGxMc4tYmQ//ew5UXwiMkY1AzplX6Zw7NkPGjsH/Rzw4M+zUd/Q+e9sgnAh8t/rV/EgT6JBW4PyhCie7iJKXAeOcNNPnxMlUQf3qxeIUfrZTsPOLwg2Hj76OeDbeV+hLKtUPycIAnHPxgdg56J7bjQ2NKAs9ghPdzYujba2FhER2i63AKEXrNqyYj4ZQRBM09jYgDr1gqEtyu8S8UMQBEEQBEEQBEEQBEEQBKG70fUBORobUJ2TwUJIfXWldO4KghGNDfWor6lCbXGBuk/SebSEIAiCIAiCIAiCIAiCIHQVllaWcPRyhIOnA2ycmi1juwPWDjZw8nGCk68TbBxtYGH553JwQg5XrB2s4aC+HztXO/6uhHOjy11gGbCwtISlnQMsbe3UtIa/TEHoznDA84YG1Gtr0MDiYJ1+Tddw0bnAUoe3tLJSv9oURF5XlDMrkj7v6TZpsb6D++dspvO2u7SDu2+R8bTbmMnQznYW7a9sResFNE9uRFotb2eX7a40uUq3sOO7bJWz3Q0JMxlMLja/M17TYrX5vE2oa5ieDY11dWis1bJASp9/FOICSxAufMQFVlvEBZYgmEdcYJlGXGAJgnnEBVZL/uwusLz7+cAvwh/O/s5w9HLi98+66jpU5JejILEAGQfTUFPWPDjXN8IPQSOCobGhvpeW1GnrUJ5dhuwT2SjLLIVrsBtCx/eArfPpBZWq4iok7ziFxoZG9JrRG7ZOtohZEYWynDK4Brqi76X9OR/V3amtiagpbztg2G+QP4JHh7CAUVdTh0PfH4SVrRUChwfBd6AfMiLTkH08G/W1uue1Zy9PhKjyufi7wtbFll8fq0uqUZxahLT9aShOKUJDvWkPRgPmRbBoQuU4tSURZdmlcPZzRsi4HiwknQ6t2i51fyqqi6oQNqUXb3NyXSxK0ku4DhhVHqprnwG+vG8bR1sue3VJFcpzy5G2L5XL2pRf0e/yAXAJcFHfXwVSdiehPKdcv0aHvbs9Blw5UH1/Vjj+2zFUFVbq1/yxnG8XWNxTcN4EEHtH1Wiwb2pQtfeioVtlar2JZSZ3oxa2WG4yUzO8um2etkU0tx+13Myq5n2YytBqmcl9mNnOZF5F0/LmDDRFX3aLTUzkY3i21TKT6PO0yNr+dma/1zaLTO1Ht8zsZdO03Py2jLntTa1os0i3oGUZzO5QB68+TZ7zwEUhgKjnCL14aBycoCExVaN+gC0sVdIVxXyBTlPUDp9JBzOazdb55Wh3E17Z4Z2ennP8ys/ukmlnmw7vroMZ281mZqXZbXQrOnjkZlQd6cTRehZBGmq1qKusQF1p4R9iISYCiCBc+IgA0hYRQATBPCKAmEYEEEEwjwggLfnTCiDqVSl0XA8MuXEYfPr5wNaFBqg3v7FSR3tpZiniN8QhelkUynPKePnQW4Zj5B2juDO+Ndw5X1yFrONZOPxDJHfaT3h0Mn+ejuK0Imz912Y0qr+ZL82Bs68Tlv3ld2QeykDohB647M0rOF9BYj52vL0VmUcyed6YmS/NRvjMPrDUWKK2qhZfzP6EO9VH3TMGEVcPxsGv9+PIT4dZfPAfEoCRd43mTxsHG/0e+LcINaU1yDiUzudAYk7rdqGDhwNu+P5m2Ls7sBix95M9qo5OsNAy4a+T4NXbW5/TPBV55djz0S4UJRdi6rMz4N3XG2ufW43kXUloqGvg76Lf3AEYfP1QuAW5sQWIARI8SHjJi8nF0UWHkbonpUmoufrT+fAfFICqokpEfnsAJ34/jobaZhHHq483rvrvNbBxssGvdy5CXlyufs0fy0UpgFhYWcPWyw8aR2fdiG3qsDTuED6j940zyNwm6xkdiOEtOmE/bWjaxdnuy8x27SymL9v06lZLzeyjLR3O2IzZTc5gX22ynlk5zBfhzPbTjNF2Z7gLcoFFHZz0clFfUc7zXcWFLYBYQGPvAGs3T/XpCEtrG534IQjdAHIdya7yivJRW1KoX3p+EAFEEC58RABpiwgggmAeEUBMIwKIIJhHBJCW/FkFkB4TwzDyztHw6e/LHYSJmxOQfTyTLSCc/V0QPj0cXn18uIP/+OJjOPbLEVQVVWHE7aMwggUQG0R+exANdbpnH8179vZiKwzqC6P8yTuT4Dc4AHYuze2sXtPC4RrkxhYalMdAZUElErcksPXCrH/MgZOvM5b/5Xek7U9Fzym9cOmbczkfWaMc+HIfjiw8xPMGHDwdcd3XNzaJLfXaenw65X/sMmrM/eMw8OpBLICQqEEWLpe+cTlba9A0WULkxeSwVYv/kED0mdMXGmtLRC09gchvDrA1hTER1wzGlGem8aBOEh5Oro/D1tc3wd7DAWGTe7JliIGwST3hFurOeckixQCJLMm7k9RxNJim2p7efbyx9vlVbN1CAsiQm4Zh2M0j2C1XRV4F4jfGoSipkMsYOCKYLV1IFClJLca2/2xB+v40+h3lOiBrF5rOPJyJ3R/uQE5Utv6o4O/7qo+u5e/r1zt/brHuj+SiC4JOI7bt/IJ1HZc8YtuKrUHYDZYhac4kqe07mqxaJ+szTpaUrFsnm3NPNoZke5bJznRSdWwqUd0bPtsm+5bJrqPJ4cyTvbnk2PHk0Do5nVGyMpccnc8yuTQnpzNL1s5usHH35nuEfiQt1PUltEL9aFi5uOmeI64e6joiKzIRP4TuA13v9Iyy9Qlo0ZAWBEEQBEEQzhOtRFIry+bRw4LQnbHWtLwXaDS/8OeDXFL1mdOPO8PJamPHO9u4o5wsPeI3nmRhYsu/NiNldzLsXO0RPqsPPMO99FvrMAgYJERQOvjVfuz4zzbErY5lt1PefX2grdAiaskxHPruYFPKjdFZHJDrJePl0ctPoCK3pbsmU5DlgldvL9i72euX6AgZE8JiR0dwDXHj8yFLERIvjvwQicStCXzuJJKcUGUmF1FkLUHWHsaQkNH/yoH8SdA+PEI94NHTk91Sxa6MbnFeOVE5QAO5vNK2WE7HIOsPUzj6OGH4rSNZ/CjPLcPm1zcg8usDiFsTq+opmr8vElO0ZVoWV4YvGAkLTcsxyVQ+34G+LMgYhAWhGa6trrQAsfbwgb1vIHdiCoJgnsbGBmgLcqHNz+kSS5AL0gJEHYLFD58AWFqphpXRIUndTs9LQ15JLsqrK3ieEjW56AWFp3gZLTEs53/N+fTT/KffxpDJsFy/UD+tW2ZYTqsM+9J9qt85/achr25SN21YZcjf8hg8xXl4KWfmFfp8PMXr6T9dHl1e3Sqa1y3nWV7E/+s/DfO6T87Hn/xB/+uW8aSaasqjX0R/+mWc32ibpry6Rfpluk/+XzfD87wtT9EHL9Ev0y+lZbxAt5ynDPPqr6GhgX/YaYluQ0M++uQJpmm+6VO3yngZfVd0RfFaNU1/usnmz6alhvX0z7CeF/P/RttQW0e1dtQNp/uJ1W1Pyw15iaZ9G1bSh/qj83O0c0S/kP6YNnQGRvYdDQ3HudFBFmM1uZnnzRJELEAE4cJHLEDaIhYggmAesQAxjUNIb1g5OjW1NV5YcTtyy9J5WhC6M77Owfj7ZZ/CWqP7Xa2vqkBFUhxPdxFiAXIWkPXHhEcnwb2HB6KWHsfej3ezdYcx5IKJXE9NV+0iOzd77Pt0D47/ehSD5g9hCxBYAl/P+Ry11fRap4O2GXjVIEx9djry4/Ow5bWNyInO0a/VMePvs9F/7gAUpxXjh2u/0S9tJnBEULsWIARZLex8bzuyjja7wbr0jblsbWEIEN6eBQiJM7P+eQnH3dj82gbErIhWr+z6tp96rIeMCcW4hyagoqCC6yb/ZHNbmSxcrvrftbCys2IXU0NvGg5tpRb7P9uL44uP6nM1M/WZ6RhwVQQLIF/M+kS/tBmK79HaAoTqd/Q9Y7ks5CbryI+H2CrEGLLgmPPapQgeHUq/n1hy369cL2QBQnFdyAUYxVEhN2Zb/72J44VQPrEAOU8usBx79ucR20R9RTFKD21ARdx+dXJ16kaxpM4V9QVTohz0n36epvjTMN+8vHleN0vzZvOq6eZ1uvnGxnp1bCvdckPiVfRJ8/TPsFw3r/vkibbr9NO64zTPG/LTp24bbuSpWerMUjeahTp/ymO8HU/TJ/0zzOvX0ZJW8/zJiwzH4JlWn62X6+Z5Cc0bkmGe9qRbqUuGdbyc4i3opnl50zT90y9r+qRJWmo03yIPTTZPNy/nLVrMM7yc5nmmxXKaN1f/zcfQzTevN56mT0K/H541LG+eb3EMk+ua53XTXGL+1M3zjG45L2sJmYtWpsRzJ2dncyEKIGQ1ZB+sftCsm0eVlFWWYcXeZVi7fzWyCjNRX1/X3JFsko51aJjOpZZ2bHPz25vDxKqWizp4YCPa1sGZ7aPd459mV21Xd/DYRtmaJzu4bSt4q6ZNz3wfHTr+aXarW32GxzbKTtcyPWetNVawsbbF6H5j8Pj8p+Dn7q/PAdRVlqM6Kw0NNS0brF2BelKJACIIFzgigLRFBBBBMI8IIKax8w9ha3TqwyC+2fsWdp9ay9OC0J2Z2nserh/xEKwsdc8NbXEBqjNTeLqLEAHkLKC4HxT/wtrOCr8/+Btyo3PoGaxf2wy5kxr3yET0md2X3USR66n+lw8wK4BY21tzjJAx941D5pEMbHtrCwri8/VrdZyLAELuqspySjlY+673t7OLKoICuF/zyXXsuotidvgN9GPLFnMCCLmqmvfhNXx+ZLVx5KdDSNmVhKLkIt4fiSjWFBekoZGFBONA6FOensYusGj/P1z3LWaq86EyU8D2Xe/vaBEwnjgbAWTuO/MQPCaEY5V8c+VXqK0w3SfYa3o4pv9tFlv0bHx5PWJXR+O6r25kqxCqNxc/F3j398HJdXHY+9EulGWXiQByvgQQ5/7Dmjp6Sw+tR+6y99F4tp27He5ubZmx9WZ0i3d4V2ZRezj3nXSAMzjIOZWnC07G5C7PS6UpTByn1aLOKck57IUCert4wXP6bXAeMo0X0Q9QRWJ0lwQ7vuAEEAtLOISGs+sfA8eTjuGD399FTEoUtHVakz/YgnAxQdYfQd7BePfBDxHsE6JbqK57bWEuqnOz+MbuSkQAEYQLHxFA2iICiCCYRwQQ01i7ecDON6ipbpIKYvCvdY/wtCB0V2w0tnhuzv8Q4NaD3hv4t7QqM6WrrdVFADkLxj4wHkNvHY7y7DKseHwZStKK9WtaQu6mRtwxGiMWjOT4HLs/2MFBxg0xQNY8vRJ12jr+vh28HdFjQhgHArd1sWVxYv/neznYtzHnIoBQLA5yyzXgyoE49utRHPhiL1uukMAw4S8T2W0VWWWQ9QRZTJgTQLSVtZjz6qW8X3JhVV9Xj8b6BpTnVSAjMh0pe5KRfkC1kctb9sWRKHLLLws4xkfCppNY/+JaFpPImoaEl13vbUPWMfVebsTZCCB0DIqTkhuTg19u/0mfsy1kwXPNp/M5GDuJU/s+26MTQELcceiHg2wFQ2IUucfa/OpGJG6Oh2cvLxFAzkcMEOM+0sa6WjRqq+nMzi6pCulYqm+RyJ2QcTK17MxTnbpZzkdSddbRRPV71knb+anWVKo5T6m6bVLXnnFq6JRUdfapugK1uapxUNT8sOxqTeFCwtrVvYX4cSThEN7+5Q0cTTyMGvqOpaNC6AZQcM2UnGQ89eljqFbPHEY9JzSOzqD4SYIgCIIgCELXU1dejob6ZjfFPTz7YUKvS/RzgtA9uXrIPfBxDtSJH4pGdY/UlpXwtPAnQn09JGxY2VhxHI7WrpWMaahtQF2VzsLDypbiMLfsNr7kX5fh8revxGVvX4Fpz81A2JSeLH6Q26WkbYltxI9zpbZSi5wT2WwJQoKBs58LLw8dGwprext281RTqn9PbgcSOza/vpHjcJD7KgpEbmVnDbdgNwyYNxCXvHYZCwuhE8JYPDDQc3JYUyd97KpYrrv0yHS2gvEI84B7mCevOxfIjZgh7ggJVO1RU1YNg+suCohuTENtPZJ3JCHjUDp/18NuGQ4n7+Y+te5OlwsggiCcBunHN4mtl69+CuzqatHWhYhOiRLhQ+iWnMpKxOerm0ePaGzt2UUct2YFQRAEQRCELoUG+NWXFesGZiqow/fGEX/BkMDxMohN6FbQtW9rZYdrh92HieGXtgiCXlOQrRuILPy5aAS7dSIXTtTp394zS2OjgY2Tzkq2uqQG9do6njZQU17DVhKUqkurUJpRgpPrYrHpn+vZUqOzoe6f0uxSji/i1dsbLgEucA105QDk5Lbq1JYENNZ3rI+Iyrz97a34cs6nWPaXJWxBkXE4nYUDEj1o/2PvHweffs19Ub1n94PGWtd17tPfByPvHI3+l/fnoO9kUUGxN1oHTT9TSNCoLtVZnlirfbYHWX4YXDFW5FbwpzHFqUVs9UGB1CnuSd/L+rcRSrorIoAIgvCng0a3W9roVHYaAb8nejf2xuzh+AiC0F1ZtmsJB/1nyArE3gGW1tKYEQRBEARBOB/UFOSivqbZPQp1At838QXcPvopRPiPhreTP1ztPSVJuiiTh4MPQj36YFqfeXh61vuY1Xe+ugd08X6JuvKyrnGxKXQKVUWVbE3hHODC1iDmxtFR8HO3YFeersgvR21VswCirdLi2yu+whezPuX05ezP8P0137BbKLI66KrBquU5ZRxYneKN+A70Q/jsPmyVUV1ajZT9KWggT0CngWJkhI7rAd8BfmzFQZYjFOT99wcW4/trv8WxX46wQOTVxxsuQS5slUEii+8AX7aCoXUjbh+FUXeP4aDvjWofdL5+EX4qv66+zoXitCLen3uYB4tQ5vAd6Nu0vii1kMWt1iRuTuDzI3dYQ24axudE59Pd4RroyhggLgOG66fUcfavQu7v7+jnBEEgPGffDY9pN+vn1MM9IQrdPQaInX8wbNy9eTqzIIPjfmw6tIHnBaG7Ym1ljcev/T9cN+UGnq+vrmRf/vWVbUd+dBYWEgNEEC54JAZIWyQGiCCYR2KAtI/G3hG2fsGwsqeOX+lQEgTy3V9fUY6qzGSQG/fzgMQAOQvCpvTChEcmshBw+MdIRH5zANUlLV1HkUVFr+m9MfWZaWpagx3vbEPc6hgMvXm42SDoHeFcYoAUpRRhyf2/ssuriY9PQVl2Kcf9INdVcWtisP0/W9FnTl9MfXZGuzFAaH7AlRGoKKjAr3f81Obc/YcEYMr/TWOxgM6b4pmMvHMUht6ke8eM+v04CwoGHDwdEDwmlI9FZYhdFd20/mxigFAME65j9bOy7c3NiF4W1cZVGQVyv/Rfl6myBrL1zaIFP7HLrOu+1sUAOfj1PnWuhzgvHWPyU9NYwKkqroK9u706DQuJASKcBywsYWnvBI2jGyztHHm+K7GwsuZjaZzc1fGcuvZ4lhp1HHUsR1dY2jaPAOgKLG3soXH24POysFYvrl3XBy/8gdCLhYGC0nwkZHTdi5cgXCiQNdTxpGP6OWqg2qhHe5fpCYIgCIIgCEIr6qsqUJ2VitrSYjTWnZfOXkH4c9LYiPqaKmiL8s6n+CGcJdnHs5Abm8OWDP0uH4ABVwzkTnMK8k3WAdRBHjw6FIOvGwJbZztkHk7nbSj/n4GCpAIUnCpgt04Ue4NI3JrYQpRoDxJfyJ0XudAit1CO3o583gS5sqIA5Fb21iw6VBdXqTqwQci4HtDYWiHraCZ2fbADu/+7synt+2wvMo9kcCyRoBHBcPBs7sM6G0hAIUsXEimG3jScBSAHL0e29qDvyKOXJ0beMQpefXxAIsnxxcfajbeSG53D+yTxg1x0deH45QsGEUA6grpQXIbPhvvkG9okt3FXwWnwNFh7BZrsjNc4uMCx/zi4T7oOnjPvhOecu+A56054TL0JLiMvhZWbbpS7ARIRnIdMh9uEa2DjFaRf2hIrN18+tuu4ebx/Y2y8g+Ey6lJ4TL9NHetueM6m490Bj2m3wL7n0KbRPISNX0+4jr2Sy0HiTBvU+dj4hvGxHPuPb3JJZMDWP1wd6zK171vZioEtGWbeDreJ8+HQewQsbVv6wXPoM5rrgfZnG9Bbv7QZC7V/riu13sa3h7o6my9Pmqc68VDn4jXnHj43OkfnoTNUfdADQC7liwkL62a/hxXVFcgrFlNaQSCT2OzCTP2cQqNp8ZwUBEEQBEEQup4GtsJNR3VeJmpLi1BfQ0FpJe6BcPFDo7QbarVsHUbCR01OBmpyM0X8uACg4Odxa2KRfzIPts62GHXvWIx/ZCLG3D8Wo+4Zg7EPjMe4RybAb5A/Ck7lI2ZlDErSi/Vb//GUpBajICEfDfU6qwiKdUHnYpg/Hal7U1CYrHMZNea+cRj70ASO50Eurcg6hAKGkziSfTyThZagkcFw8nFi4SBmZZS69ltaClcWVCAvJhd1NXUIGBYAF3+d26yzhQSaQz9E8n5dg90w4a+TMU6VcbT6nsbcNxYT1fyAKweyIHJqawJbiJwu9kn8+jh13skdFokudvjbERdYp8HCEiGPfKzrlG8FB0OrKoM2OwlF2xehKvk4K+GExtEFrmOvYkHD2s23RacuNZAaKstU/mMo3v07qvSjem38wuAz7698rNwl76D8xHZeboxDn1EIWPAK6itKkPHVs9DmJKkiamAXNhhuY66Afc8h0Di4qnIb3XyqTNUZ8Sg9tBYl+1apVludTryYfhsatdXI/O4F1BZk6DPrsbSEy4hLuDzlUTuQv+oT1JXm836pDG7jr4FdYB9YOqgb3ehYDbU1qM1PV8fagLKjG1FfVsTLfec/DadBk2GhsUZl4mFkL/wnGmoqeR2hcfaE9+UPwiliEnLUdVJ+dAvXr12PQfCcfivsQsldgZGFSWODKk8BKk7uR9G2Rar81DF44bkvEBdYbXHuP6zpmtp5fDue/OSvaNAHHBSE7kyfoL748flf9HOqIZuRjNoS1ZDrIsQFliBc+IgLrLaICyxBMI+4wDoz6B1fo54n5IGB3p+77AVJEP4E0ICsxvp67qdpqKnhfq0/AHGBdZZQ4G7/oQHsGopcSpFlgTFkIZF1LAvHFh1B+kHVXqzQ8vKht4zA6LtHo6GhEd/M/RJ1Z+gCa+pzMxChjlmYVICFN3yvX9oMuZ+a/cqlcPZzxu8PLkbmoQyEju+Bue/O422W3Pcru6zqf+VADlLu6O2EQ98fxMGv9nMZ+80dgBkvzFLlqsNnMz5it0okHAyaPwT7v9iHIwsj2R1ViDrniGsHI3RcKLvRIlHDIFpQkHiyeDn682GkH0jDpKemou8l/Vg4WnzPIlTktXU7TTFFJj4+md2KbX1jM+JWxbAgMunJqerYg9n64utLP9fnbsa7rzem/20WB1Bf/X8rkLwriS1P6PvoMTEMg64bwrFFLDXNgx2prBX5Fez2K2ZlNAtCdD8S13x2HccrOaDOlcpvjFcfL8x6+VK13oP72Bbd9iPy4v4cA4zPtwss/qZFADkNFpYIfexLWHv4scBRlXKCO1k0dk5scWHfY7Bq8NigPGYXshe+wuo3NYBIXHAdfTlbaZD4UBl/EHUlebC0d2YLCfseg/gCrMlOUvXyLqrTYmDr3ws+Vz/BQkju4rdQdmyLvhDNkDVGkwDy5dOoyUqAbVBfeM68HQ69hvFNUH58G++PxBmyJHEePls9gP2hzUtH/upPUBG7l60/PGYsQGNtDTK+eoZFC2NIVHEZPRc+8x5FedRO5K38H+qKc+E4YAI8pt4M28De6ioFKqJ3qmPFor66HNaeAXDqPwE2PsGoKytE8Y7FKDm4Bg2qHH43vsDiBjWoqY4KNnyDom0/6Y+mHsau3vCe+3CTAFJ2eCPdBQi4899wCBuCBm0VivcthzY7md2IOYSP4HqkPIWbf0SJWtdQ3XW+8LsKEUDa4jJgmPpft/sd6lp+4uNHeVoQujvhAb3x0wuL9XMigBgjAoggmEYEkLaIACII5hEBRBCEPzkigJwL6kFJQc7dgt3h7O8Cl0AXWNlYoVSVryStGKWZJShKLmrh+so1yBXuoR7c15i6L+W0lget8ertBZcAVxYrSFhpja2LHceqIIGG3EqR2GHv7gD/wf68DS0jgYBcQnn29ORg6PkJ+VynJAxQ7BCffj6cJ3l3EjRWGhYlXANd1bkUoiS9hC1FLDTq3IPcVHm8ORi8o9ofiQyVhZUoyShGQXy++ixhIYWCrVOcDxJOyAWWKUsT6rwn11T0WXiqQNVdKefzVMtcAt1YUCLLk9aQyy1y5UWWONknslBVWMV1S5Ag4xnuxe7JqPxcBlUHZI1TnlvOVi8U/N147DcJSDZOtnyupar8xtD+/FQ92rvqBpMbC1t/NBID5E8MdUpXJhxG8a4lKN75Gwq3/IjcZR+wOEAd+g7hI9kagrB294fr6LksdpTH7EHeiv+haMevKI1ch5I9S1nwKN67nC9yEj3c9UFtzwZ2HdV3DOzDhuiEhXVfsrhQGrmWhRAqb97S99lHqbWHPxz6jwPF7Tgb6Hxchs+BbUC42l8tiyL5az5Dyb4VKDu8AcXbf+FlVUnHYeXsCefhs2BD7sFaQY1q90nzYRPQS7/ENNY+obAjd1nqIV12ZBOKty1C+dHNKD24BgXrv2JRiaxC7Mk6pJXLLUEQBEEQBEEQBEEQBEEQFI2NKE4tZquDmBVRiPz2IA58uQ8nlhxD0vZTyI/PbxP3gwQEyp+ym2K9nPmAEdrnqW2JJsUPoqa0moUCymMITl5VVNm0jSEYeGV+BQdIp+XU0W9wS0WxM2gZlZGEASo/ucuiZRRE3SBeUNlpPnFLAsfQOPj1AT73o4uOIGFjPAoSC1j8IChQONVHxqF0s262SIjIPJzBxyEXVoZ8tJ+k7YkmxQ+CBAjaL21XWVDZJH4QdE4kciRujldlPMplPLLwEE6ui2PLFK6fVl8BCTQp6txbix8E7S/rSCYfi9KfRfz4IxAB5ExobGB3UQ1V5Zzqy4vZ7ZI2L02tqteZvepvQJeRl3A8D3IrRZ311emxbAWhMxWsZGuLos3fs/UHQZYbNt4hPH2m2HgEsDUJxeioiN2DiuhdbKnRWKsubPLRWF2BqsQjLIg0qnOwcqBg5WcnFlA5bf3DWMBgF1fHtqC2KJutM0gQqa8sRdUp3bHIQsXGJ5StU0ikMUB56AanIO2es+5S+zIvxpCIYhBrqlKidNuquiarFW1uCgsgNTnJ6oHYfW9iQRAEQRAEQRAEQRAEQego5K6JAn6TBURtZW2LjviLGRIqaiu1LLLQuWvLa5pElj8LJFyQWEFlrCn785XvQkQEkHOAYlnYBfWH44BxsLS24TgeDTW6KPx2oREsNtRkJqIy4RDdYbzcGBIISvb8rq7sRlhY2bL7qLPB0tEVVi6ebP1RHr0btSXk1qDlg6uxoQ75az9Dylu3shuylq6iLNQ/dSlQMN0WSS2nTyOsvYPZCqRBW42S/StY1GkNlaM6NZpdcJEbLWs3P1iq8zNQnR6HskMbeNohbDCcBk3jaVOQkEPCE0HB3F3HzoOVux/P0/LSyPXI+OJJ5P3+LurKCnTLBUEQBEEQBEEQBEEQBEEQhG5Py95toV0olofHzNsQ8tgXCH38S/R4ZiEC73lL76LJkl1bUec/QWIGWUTUlZAlhvl4DtXp8er/RnbxZOXW7CPwTNDYOnDQcxIjGipKTYotREN1JQcNJysKg6hAWKvjhjz8P/R68fcWqefflsD7knv1uXRYOXvA0tqOY5k08H5MK8Qk7nDAdIXGxUNnHWNA1UvBui908VBs7DkWiUbt1xRkXVOdGsPHsXb3hfflDyD0L58g+OGP4KWm7UL6o6GmmmOdkLWLIAiCIAiCIAiCIAiCIAiCIBAigJwJFhYsNNj69mDXTiwG2NrrrCcUDn1Gs8UDzVs5uZPjORYC2qOhikQENaH2bWlzdm6pLKxtYGFjy0HIG+rOIng2HdvWAZZ2Tq2So9p3s+WGysiB30nMIGsLg9hjCnL1ZRB+SDBpHXOkvqIYeSs/5mNTfbqOvFS/phUNdcj++VV2qdVQq1XHtmELFLvAPnAffy0C73gdAXf+C7ZqnvYlCIIgCH8U1hpbhLj3Rm/vCLjZe+qXdi4W6o/23dt7EAb4jYCfSwisLI0GGXQhTrau6OU1EMFuvTiwtiAIgiAIgiAIQkfQWGvg1debg3Z79PSAlZ2Vfs35wdbVDv6DA+A/VB0/jAZ3n11sZOHChHuMS6IPjkWjxR5e0sm4DBiun1LH2b+K3S9dcFhYIvSxL9lCg4KKl53YxostbZ1g4x0El2GzYE1umVRt5q78CCW7fkfPl5bCQm1XtOMXFG76nvObwjaoD0Ie+h8o4n3ukrdRk5UIn6ufgI1fT+QufpNjbLTGsf94BCx4hcWVjC+fVuXyhs9Vj6l91CPnl3+zK66OQJYXHjMWqJveFnlrPmWLDGOo/E4Rk+EyfDYHeqfg5h7TbobLyEvZtVfWdy+adTvF8T0uuRuuIy9DyYHVKNzwNbwuf0jtbxIq4/Yj68d/8DkH3PEaB3Anl1mFW3/iY1GeHHWdlB3e2Gw9Y2HBwotDz2FwCB8Oe5VIhGLBSVF56ijXF8UjudDwnH0316uB8oQoDrjf2TQ24Ea3QSMW6WfPieITBxssFPrZTsdlwDD1v273O9Q998THj/K0IHR3wgN646cXFuvngKqMZNSWFOrnOh/15H3IZeDwj/Wz50RJVGSt+uiyVq5Lf/Xc0D+WUgvj8eraB3j6fODvGoq5EQswKGAMbK2aY14VVOYgMS8KK098j5zS5qB/lO/KQbfDxzlQv8Q0mSUp+PXwJziVH83z/XyH4eohdyPEozcsLZob7JXaCmyM/QWb4n6Hm4MXrhp8J/r7Nbe/zFFVW4ENsYtxNH03rh56Dwb6j8LCg+/jUNoO1NXT16VjZt9rMTH8Mvg6B6vj6gZ91DXUIq8sE2uif8Lh9J3Q1ukCFhL3T3wJA9Txy7VlWHjgfURlHdCv0eHtFIAHJ78MDwdvvLP5KaQVJqKxdTQ/xejQ6bhs4C1wV+dkTENjI3LK0pFUEIP9yZv500CAaw/cMuoxBLmF8fzHO/6BuNyj7JbUmGD3Xqqe7ka490DUqnP9cNtzSFHXTWtIcOrnNwz3TngBGqM6N0V5Tam67u7HS5d9CXvrjg1qeXvTk0gtStDPdQ0kVr07f6l+DqjOToO2sGWbr1NobNzkGjFypn6uU1DtjSrV3Gi+qToJp/CBsLRpHuQT/7wqdjfxey0IpyP81XUc75GoryxHRfJJnu4KGhsb49wiRvbTz54TxSciY1QzoFP2JQjCn5oS14Ej3PTT50RJ1MH9qrU3Sj/badj5BcHGo9nDy7fzvkJZVql+rvvhEuCK6S/MhN9gfxZBDFTkVeDwD5GIXRmNmvLmPrAr3r8KfhH+HJh8y782wjXYDeMemoDg0SbiJqv2GwVRz4nORcKmkxzgvDU9p4VjxB2j4BXuBUurZjuAhtoGRH57AIe+j0Rdte7dp9f0cIy6ewyLMyv+upQDwBtjqbFE30v7YeLjU9Tx4rH3k92oKqzEhL9OQp85/ZB9LAsb/7kO1319Ixy9nPRbtc/a51Yi/WA6DEHduwv3bHwAdi66Zj71D5fFHuHpzsal0dbWIiJCKxYgZwB1xtdkxKMydh+n8qObULjxW6R9+pg+7oYFnPqNow/U5mewtYKVq3ro6TsLTGEXEqH+VxuoF3PqvDcE+La0soalg3NT49MYKzdf3YTahoKPc0D2ihIWHchyw9AB1BoSGshtl99NL8Law1+/lBq2pRwk3XBeTSluP6rTYvW5dNSVFqJRW8OCD1mdmEPj7A5rOncFu8uigOxtaETeqk/U8ctgG9AbzkOm6yxqjLD2CoI9BV73C1P1okVF3D61zcdI/fB+pP73QZTH7OY6sw8bpHOj1XV98oIgCILQAtKBBwWMxX0TXsSo0Kmw0lhDW1+NGpVqG7Rwt/fGmB4z8MT0/yDMc4B+K7BI4mDrDHsbJ7Yaoe1MJWuKD6ax4W3oOLeMfgw9vPqhobEeNXVVnGrra+Bg44jLB92Ga4fdBztre95Oo7Y3JFu1jI5FyXi5ldq3jcaOPx3UOkr21k6w1BsIUzkXjH4S1414EAGuobrj6s+PIOHnjrFP44qI2+Bo68LLCBc7dz6Wl6MvZvS9po21CJWHljmoZGflqF/aFjtrB7VfXT1RGTWWVpxs1PmFevTmfT80+Z8Y22NWkyDEdUvnoU8j1fdiEG2MIcuZHp59OY+LvTusLKmeTbQh1Hdso/ZJ1i9Unva+L/pOaR/26vswrmNbtR0dh87buP4p2Vq1bPcIgiAIFyrqN4TeRS/0xL+FXZEEQehu0LsSCQrXf3cTgkYGw9LSEnVVdRxwnQKwO3o6YtITUzDm/rGwd29uEzt4OsDW2bZpGYkm1FFOy0iY0FhbNidbKzj6OqP37D645PXLMOL2kU2PHCt7awxX89OenQ7ffr4gsaSuqlZ3/Oo6FkNG3TUGs16eDRtH3TuXtYMNH8vBw5HFjjaofduoclBZKFEZCNrGzkVXZjpv3TqNLtloYK3KQsvoOFaqzE3rVLK21x1b6FrM98wLHaahokQXDFzdTBSQnKjOOMniBblqsg+NUDdJ26omwcJt7JX0VEBdZRm0uancyU+urGiZjW8YLB2aOxQIsniwCx3I0+SCimJfkIBBsT3IksNpwHhYubQcKUmQmywKIE7xPixt7Fg4ORtqCzNV+SpU2V3hPGwWu85qDZ938ACV+nGwdG1+ujqv5pGhxtQVZqFoh84owbHfmKZzM+A58w4E3vUG/G76OwtKTTQ0QJuViPKjW1hgIWsVK1fvJosQQRAEQehqAlx6YHqfqxDoFobCqHWw+AAAsi1JREFUyjysiVqItzY8jldW34cvd7+OrfHLUF5TAjcHT1wz9O4W1iFEfUMdlhz9Al/t+bfJ9NvhT5FWlMid5GPDZsDHKRAF5Tn4du9/8NyyWzh9sPU5xOUeYTdYA/xHwMPBF8uOfY1Pd7zclKIyD/KxSMD4fOerTcu/3P0v7EvZpC9NS2h/t41+AuN7XUIjdJFSmIDv9r2NV9fcz2lR5P/Y8qIRDZgz4EZM631Vk1hjgH6bSWQY33POObnpIqHnh/3v4r/bXlDpRfxw4D1sjP0N+eXZLLbMHXQbhgSNU+8jbTtYhgVNbGONQQJJiHs4nO3ObPBgRkkKlh77yuR3RenLXa+rslbjo+0vNdUx1Rl9h8SJzP34es8bTesoJRd23chqQRAEoYtR7+yW6j1bY+8Ia1d32Lh7tUjWbsbJ88ySq8dZJBqEqJLL2SerDie3zkvO5pLraZPGyTi5nFlyPNPk3DI5dCQ5nWFyNJ/UdWY6OZw+2Rkn+7NONGCVLCg5xms7A30FgfDs7YVpz89kcaCyoBKR3x/EogUL8c3cL9i6Inl3Euq19Yi4dgiCx4SyGGAWfTP/yI+HsPKJ5U1p/Qursf+LvSjPKYOFxhIR84fA3t1BXZ4W6Dm5JyKuHqSOb4/8hHxs/fdmLLzxe3x16Wf4/cHFOLU1gXvFA0cEY8BV1G+rO0ZnsO751Vjz7EpO6/62GlFLj/Py/Pg87Hxve9M6SumHup/1xx+BPLHOBEtLWNIPhqObLjmrRoZnIJyHTOMA3dQA0mad4qxlkWtZmLDxDobr2CtYDLC0d+IOeoqtYePbA55z7uZg6SScUAB1iotBggZZj9Ayh7DBLJ5QzAsSFSgIu0O/MXDoNUQdoZEDhJPwUleSz5YaDdUVcBwwAc5DZ3K5KH4HW6G4+cBl5GXsOqqhpgrV6XGoLy/mcp4pZCmizT7FVheuY66A05AZsFLnbmFjxz+AJIxQLBTXUZeyNUplQiRqMk6ajRfSWF+L8mNbUJl0lAOiUzJGm5cCCupOliBkIUIxWKieKdG0xsWL64bFIHVOZDYlCIIgCF2NjcaW3Uz19hmMkqpCLD36JdZG/4zUonjklWficNpOFglWnfiBfrLh6eiLEI8++q11VNdWIipzPyJTt5tMMdmHUKktg7uDN1zsPNRPnwW7pzqeuQ8V2lJOJ3OPced7STW5QrNgCxByAUZ5DCmrJIXFj2ptJU5k7W9aHpMdicKKHF1hWtHLeyAGBY5j64nkgjh8vP0l7EveiNyyDE7bE1by+aUUnFT7bsDk3pfDzZ4GYDS/OZAbLbKcICuMUD73s3urIFddiflRiM05rNIh7Dm1Dr8d+Qxf7/23qusseDn5IcJ/NFuLtIZEDlpnLI5QOen8zpSiylyuN1PfFSWqW6rnOFVOQx2T+69SdX0QGcXJPG9YR4kseARBEIQLD0tbOxYq7AJ7wLFHb9irTzu/4BbJ3t84hZxZCgg9i9RDl1RZzjY5BHU0hZ1h6mk+BZtLvU6bHEOMU/iZpdAzTb1bJvW9nz71OcPU13wKM5f6nT71NE79zz6p4zmoumMXT+6eIAHGwlK6FYW2kAAx8q7RbPFA1h4739+OfR/vRnFqEbQVWmQezsDh7yNZECDIvVVHYoIUnCpA+sG0pnRq2ylEfn0AB7/az+utrDXw6OEBRy9HhI4Pg7O/C29DrrRiV8egLLuMrT9yo3NYEClMLICNgw18+vqwZUZnkXkkEym7k5tSbozunasit5zLbbxOWybvA+cDeVKdAWQ54dBvLDxm3s7Jc9Yd8LrsfpUeUA0gR9QWZKI0cg2LFxTLo/TgWu6Yp5gWlMdj+m1wm3wDPKbdAu8rHoHLiDlsyUDxNUoPrOZjNFSXozLxMGpykjnGhcf0W+Ax4za403bqmD5XPgorJw+2+CjZt4KP1VBTgfIT21CZdIwtMmgbz0vugcfUm+A+5SZ4zbkbXpfeBwuNBlXJJ1B21PRoz45QV5qvznEdW6tYObjCm85/Dh3rZlXG63T1Mucu2Ab2RU32KZQeWoe6ItOdKwZIwKHzry3J1S9ppiJmD2oLs7jbwnvug2r/C+A2YT7cJ9KxFsB1zFxoVH1QnXH8j1Y+vgVBEAShKyCXT2Fe/dkdE3Vkx+UcMdmZvStxLTbE/oo9SetRXVuhX3pmkMBAifB28merCrJ8MHTqkwCz/OjX2Bz3O9KLdQMxzpWRIVNho1EvLA21WHbsKxRWtv0tTyqIRWSqan9oy1lUoHJZ0iAFBVmNZJYkc5yQILdeGBU6jcvcmZzKj1H1uo7dX5E7Li+nAP0aHVQvFPtjTNgsFo8IEnS8nQMQ6NaThRXj2CWCIAiC0BGsnFxg5xvEIoeVA7mglm4VoXtAYgdZgJC1EAt9/sGwdvdhSyhBMIZcQQUMCWQ3UhmR6UjY2NbqOftEFo78dJjjgGQeSkd9bb1+zZlTp9UNulavIDztEujKgdZpIFrcmhgUnlLvBa2sLKqKq7D7f7twZOEhpO5LaXpfEC5O5Je6g5CQYaGxhn3IAHZbRcl11OVsVUEuq8qjdyF/zaeoStaZNTXW1aF4z1IU7fwNtcW5vJ37xPksRpCY4dBzKIsYhdt/Vtt9wtYfug0bUZ1ynIOnkxstG+9QuE+4Fp6z74LbuKugcXJny4+CDV+jIma3bhsFCRLF6ljlJ7azdYZzxGQWXDxnLmCLENpv6aENKNzyg87ChFD5SDBorKfPtuZWFJC0yXKDOl701hUVcfs5qHnFyf3qCrJkywwSdbwuuU/Vyzz1AxiAqsRDKFj/NaoSDql96IIJNTbQvoz2qYfmq5KOoiJqJ8c/YfRlqslMUOf6DSrVfiys7bgOWHRRiaZJhKmM24eirQtRbyYguyAIgiB0NuTOiiwzaMR/auFJ7mw34OHgA1/nIE6u9h7YkbAK+5I3obCiZeBpii0xsddlmDPghjZpZr/56ONDFp/UkV/AQb9JYBkUOBbXDL0X1w1/EFcOvhMTel2KPt6DcTB1GzbF/cbWH50BCQrkwqqoMh8nc4/ql7aF3G+RlQrh4xzQ9OJAbQgSY7arc6fpoUET0M936Dm5wmpNg2rHkPBE4hDFFGkda4SsLepU2yPcO4IDrxNU5728BrJbMQoyT67LOgp9n5N6XW7y+6Lk6einzykIgiBcrJBrJlvfIBZBmjrL1O9QfWUJv6drc1LUu7khpTYnWmcu5ae3TQUZ7aTMpkQuqtumLKOUrUtFplJOU6JBi3XFxim3bSrJM51KKeUbpYK2Sb2rN6dC/TL12SrVlxe1SsWmE3nP4FRilEp1qdJUKtO5DzebynWpWpdoYGpzqmiVKtFQYypVtU3aavOptqZtqjMkbVNqbEq1zaneONW1SvXNSbWV2qaGlon6hJqSarW1Su1BLrVsvf1g6xPALtkFwQAJEJb6+BjJu5LQUN92sHJDXQPi18dhz0e7ELMymi0zTodrgAt8Bvg2pZBxoRh8/VBEXDOYXkBQWVCBoqRCjrdBIgxZm+SfzENtpam4xECKKtvu/+5E7KoY1Fbp+i6FixP+xS6JPjgWjRZ7eEkn4zJguH5KHWf/KuT+/o5+7kLCAg59RkJj39a1Av0QUUwM+uEnCxD1C6Jfo4O2sQnoDRuvQFi5+6kfCEfUqR9qin1BP/rVaTH8I9oasuQgN1nWHgHsJotcS1FjgRov1NFfnRLFP24tsLDk4Oa2/r34U+PiyUJCXQk1VvJRnRHHDRcDlMfGr6fKU4eq5GP8A90C1aCjYOd2wf1ZxKnJPMkxSgzryEKFBBpS/CkwOwlEtcWqIUUNsXzVkFMNPeMy0n7IVVhtcZ4672hVV8Y/pupYXgGw9evFLq2qU6P5mFyflho+lm1gb1ir45AIRFCDqFY1Dsnahhp61BC4EPGcfTc8pt2snwPKE6JUg6jzTeBUVd7oNmiELuDKOVJ84mCDavB3mTzuMmCY+l+3+x3Ht+GJjx/laUHo7oSr35OfXlisnwOqMpJRW9Lc8d7ZWMDiIZeBwz/Wz54TJVGR9JDuPLviVrj0V88N/WOJRIBX1z7A011FiHtv3DfxRXax9OOB97A/eTMvJwuDe8b/rU18CeqIP5q+m+OCjAyZgquH3sOd8hTfwmDdYUxtvRa7Tq3F70e+4PkQfdDvwYHjOIYFWX+QiymKMVJWU4zs0jQcSt2Ow+m7WJQxZv7Q+zGt7zzUqjbLk7/P53ggxvi5hOCGEQ9hoP8odS7vs7XK3y/9DD7Ogewm670tz5h9AXa198Tj09/iIOlkgfLr4U846Du5mCLhZ2Pcb7h++IPshioq6yB+PfQRB//+y5TXWED6z8YnEJ97jEWS1kwOn4srBi3gdZSPXG+1JsC1B56Z/QGqtBVq3x+jsDIXC8Y8xXFZPtv5Cq5X5+Wmyvj7kS+xJnohW6o8POUV/jyi6orqNcyzH95Y/ygS81XbpFU5SAQaHDgWD09+RdVBA38v9a3q18AXu15jayBjyAXYnWOfwaDAMVgT9ROXgVyfnU9IGHp3/lL9HFCdrdpohR0XfjpMY+Mm14iRM/VznYJqb1Sp5kbL4DmdgFP4QB7BaiD+ed1gIUEQVFvj1XX8PkbUV5ajIrnrYhWp35Y4t4iR/fSz50TxicgY1QzolH2Zg9xekZso6vQ1QO+s5PWgJj1OvU+r5zs/S0y8JrVY1IHXqA6+apmKf2V69x05pv6TOdf9tlreOltTNbVcYXJvHX7tNMrX7ibtrDRdAP3naTBRznaXtFnZkePo85w2a8vjmM/ezo6aVukn1PlRPxW5J6eBwDbeIU3PCrrua8tKUJ2VwsJLF1PiOnDEmQVyM0NJ1MH96sRG6Wc7DXYR5uGjnwO+nfcVyrJK9XPdAwp+Pv2FWbB1ssXKJ5YheWeSfs3pueGHm+HdxwentiZi9dMr4NHTE5OfmsqB1EvSilFVYui7tIC1gzUcPBxg72rPIsv6F9cgYVM8+szpi6nPzkBVcSU2vrQOWcey9Nu0T7+5AzD2/nGwUeX+9Y6fUJRSpF+jgwKnD7puCCY9PoWPs/O9bSjPKceMF2fxMXOicvh8SXgxQNv0vbSfyjMbyTtOYdeHO1GU3HXv8BcK92x8gOPDECTGlsUe4enOxqXR1tYiIkLLTzIRQLoeEgcoYBR9sqJPjSP1BZ8WNjFU21nZsHUEBy8/3Quaelkn9d2CXuxUXhI2SKjpKsg1mAWVUR23QVvJoxlOW8azgOKnUKwRim1CUH00qmPRKIYLGRFA2iICiCCYRgQQ8/wRAsj9E/8OJztXFg32J+vcS5IA8vdLP4eHo6+hOGxtQGIFWUP8HPlhkwDi5eiPAylbUK5t+0JU31CLkznHcDRDZ+1J+yXBwNPRD8Ee4Qh264Ugt57c0a+xtGLRI73oFFac+I6FFmPORgD52yUfq+XBiM0+jPe2PK1+1k3/rpOI85epr/E+Vh7/Aauivm8SQLbr44QYztfJxhWrTnzP8TzuHv985wgg6vyfmfUBC0EkgJC1jEEAoYD0U/pcwe68skpS8cqa+9ga5K/T/s1xTQ6kbMbYsNno6dW/QwIIWcMk5B1HmTqWKbacXIqc0jT9nA4RQM4NEUAE4fwjAoh57PxDYOPm2dTeIAuL3GXvoTotjmNzCsLFjXozUM8Gimlr5eoN56Ez4Dr6chZFCGoravOyUJOfzfNdiAggFwDBY0JwyeuXsyXGyieXIXlH5wgg1SXVqK1uHvxMHejW9joL88b6Ruz9dDcivzmAXtN7Y8oz09iqgwWQo5mc53Q0CSCq3CyAJIsA0lWcbwFEXGCdJ8g0kUwvyYqjoaq8Y+IHofKRhQhZOzSPKDkNjWobbZXeNLSkS8UPggQPKh+fG1mRdNELJAkdXBdkGqsSTV/o4ocgCIJwYaKtr0FpdRGLG/ZWDtxRTpA1x8c7/4E3NvwF/16vS0n5MbyuNdQRTp3mK49/1yatiVqImJxIzmdv7cjWGHSMU/nR2JmwGkuOfIFPd/4Tb218DKujfuRue+r0H+A7gsWSc0L9jhdW5PKLLMUcoRdec1C5bDS6hmt+eSZvYwyJLdFZkTiesY+Fmkm958LftYc6F/P77Ch0nn7OQbCzsmNLGkrGkHASmbKNxSE/12C29CCRh8qRXZrKVjNnAm1j7vuiROcvCIIgXJyQ9YeVo3OT+EHvoXnLP0BlwmERP4RugmpZUb9WRTFqMuPZDXnRrt+avIRQ287a3RsWEg9EUJRmljS5vXINcDX7OkHCwCX/ugxTnp7GYsnpiPz2AJb/5femtPjuRVj99EpU5JWDAq/3mhYOC40ltOU1qCmuhr2rena3E1zdb7A/5r47D+MemgBHbyfUa+u53LSNtYNNm3cWmqd9Eg11Km9tB/t2hT8cEUAEQRAEQRDOEAqeTdYG1AlPwdDd7b30a8BWABnFSZyok93NoXmdMdQxT/EzyHqhbSpVx9BZAw4JGs/WJnePexYejj7c0V9aXYi88kwk5cdifcwvOJlzlDv2KeaIQ6tYGGdDXlkGyOUTWbKQ+ypzkEsuJ1sXFj6ySlPUq3HblwA6n4OpW5FenAhPB19M73MVHG1c9GvPHjpfiolCwlBRZR6n1kRnR6KsuhgaCw0HYh+q6pLKk1IUzyLWmUAB4SvMfl8lqJdBGYIgCBctGgfnJssYoiJ6F8ephDz7hW4KDfAt3k6xa+N48AxhaWUFaydXnha6N2VZZair0Vmd972sfxshgSDBo+fUcIRN7gX3MA8WLk5HRX4FW08YUkFCPpJ3nkLcOnUdqkPYuztw7I+asmoOck4iRsDQQNPiisrf/4qBCBkbCs9w3fsaWYxQMHZLS0t49vJqimNigEQWt1APnqbzMwRfF/78iAAiCIIgCIJwhlRqy5FRksxWBmRVEOrRhzvkWzOn/w0cb+JcoGDftlYOCPPsDx+nQFhaaPRrdFYO1bVVKK7M53mKT9HaxdXZQIIFdfiTwDNvyJ1wttPF3zKGzruf3zAOLE5CAwVqb20BQlAZE3JP4FjGXlXWCnatZa0599GBJGiMCJ7M55xVkoK88ra+fSlw/LGMPVyuSeGXw1cdm4Sr5PxYk2UVBEEQBFNYOTjAwrK5+6T06OYW8S4FoTtCXkrI1X2joe1pYQFLByfdtNCtoQDn2ccz2ZrCu68PBl41SL+mGRIevPt4Q2OtQV5MLltfnA10rIJ43UAoEiisbK1QnluBkswSFl76XNKP3WjROmM8wjwRPqM3T5fnlXMA9YrccmjLdVZNwaOCeV/G2Lnbwy/Cj49ZVViF2koJnH6h0OUCiPHLpZWLJwdMoqDWgtDtsbCElauPSs0dY9IZIwiCcGFQXVfJnf4Ub8TV3h03j3oUk3tdDncHLxYNyHXULaMew9yI20yOeCLsrB3R13coBgWMNZn6+AzhGBJk6UHutixV++m2MY9jaNAE2FjpRjHZWTtgdv/rMDxkMgsfpVWFqKqt4HXnQnzeCQ5aTlYgFG/k6ZnvqjKNgYudOwcVn9TrMlw3/AH4OQejoaEBG2MXsxBjjvrGOg7qnlqUyC/HZwK5ACMrm94+g7lORoRMxa2jH1PpcT7/7JIUHM/Ya1L4oV/VgylbWYQh0YWOXFCRg4ySjvshNkBCVn/f4W2+J0Ma4D9Sn1MQBEG42KCYnMa/XzVpsfopQejeVJ06SqN19HOAxvb0boyE7sGe/+1mKwwSHiY/OQXjHpkA91B3OHo5IuKawRh971g4B7igIr8cJ9fFoq7q7MUEg2hBx7JxtEFlYQXHEKEg5uSCa86rl6Lf3IFw8nGCo6cjes/qg3n/u4aDtJdnlyFxUzwaGxpRmFSA0qxSnqY8o+4ZA9cQN95nwLBAXP7WFWofzmyJkp+Yz/mECwP+Be/KIOgtggxS565K9CcIgg72G69vTDfU1qIyOU59dn7cFgmCLggXPhIE3TznOwg6YWVpjZn9rsVlA2+FnbU9iwXcylFtHXpEWsCSPykuCFlxtA6CTgHEdduYprAyF78f+ZIDpV8y8EbM6X89u46i/ZG7JY1+JCodhx6ZyQUn8c2efyOrNJWXGzjjIOin1rF7KAq4fv/EF9HDUxdTlo6rkxT42uDfL3LH9dvhz7E7SW1TV83r/m/me01B0Beq/RkzLmw2nzuJKERHgqC7qryt60l3fAt2SbX82DfYenIZ74PifBiCoL+54TEOuG6hNnz9qoXwcPDmuCsrT/yA9TGL2KLmhhEPdzgIOq2j77ZtSZt5dumNKK4q0M9JEPRzRYKgC8L5R4Kgm8YhrC+s7B31c0DCi5egsU5G/goCVHu010sr1O+q7ue6XluNigRqU3UZEgT9AmLAVRGY+sx0WGosuR2t85arPuldydKCLSh2vr8dcWtiUacPbt5eEPT1f1+Lk2vbCtCBw4Jw9afzWQjZ/b+dOPHbMbYsGffwBERcMwhWdtY6scLQ3tMfn6xOKK7I/i/2crEIrz7emP7CLHj39dYtUGWmNwB+v1OJXF+d+P0Y9ny0G/V6N18SBP3MueiCoGuLm18C6QKjh6OFpUaSJEn6xPeFnrqyYnXjix9ZQRCECwFyEUWWD9/te4vjfdQ11Oka9gqyiqD4H9TZ/srq+6Ctr24K0q2t16rpatSqT9qGBAlTqU6tJxdO1OTeGPsbCw25ZRkspliq3w7ujFeJynE8cz9+OvhBG/GDIGsVOiaJBaag7Q3l0aoyGrr4CyqyWURYF70IVdoKjlliOGZtfS3Si07h812vYWfi6ibxg6isLeeym+ro35+8GfE5x3gdHa914HJjKAaKqXqqU8cmcehw+i58uuMfHJjcUGYSbjjxdrq6a1B/B1I2834otkpczmHOS+dN+ejcaLrpracFdK6G76u2RTlaJypvXSt3KLrlurLUqO+BhBxBEAThwoM6vVpgNOJdELo1re4FGqQiCAail57AsoeXIP9kHruN0r1LqMtGTefG5GDNcysRszKqSfwgakpVm7qmDjXlunh9lLe2Ur2nVGjNuskqyy3lbSysLDjmB0GxPPZ+vBs73t2OkowS/fFV656OX9+A8txyrP/7Guz/vFn8IKis297YjPQDqRwThN7raD1tU1VchejlJ7Dvkz1N4gehVeWrrdaVmfbfAjXP8ULUOVIeKodw/uEnU1dagFDnrp1fMKyd3XTiBzUcWjceBKE7Q6Na1QO1rqIMNTkZXWL9QajDiAWIIFzgiAWIef4ICxBjKP6Hh4MPfJwDOSZFelEiB8bubGyt7ODl5M/JRmPLrrHyy7NZrOhKKO4Ixe6g86MOfRJ8SmuKVQNfGvB/dsQCpC1iASII5hELENM49uwHjZ2Dfg5I+NtsGbgmCHp6vbyqyQKkQVuD8oQonu4ixALkAsXJ1wmuwe78ylacUoSKggo01p+f9hdZg7gEuMAl0JVFlOLUIhZAToe1vTUHQ7f3tFfbFHO5xe1V53C+LUC4p6BLBRBCXd0aBydYOTrzywaPehcEgTuOGrVa1KmXi/qKsi5tRIsAIggXPiKAmOePFkAE4c+KCCBtEQFEEMwjAohpRAARBPOIANISEUAE4fRcnAKIIAh/OCKACMKFjwgg5hEBRBBMIwJIW0QAEQTziABiGhFABME8IoC0RAQQQTg9F60AYmFpCUvVYLC0tdPFPui6vtOLkz+suuR76kroJm+oqUZ9dQUa61r6De9sRAAxj0Y9k1wcXWGnGm21dbUorSyBtgOuyCi/s70zrKysUVJejCptFb3I6ddeXNDX7WTnBEd7Jw6kXFpZynV1seDs4AIHWwcOKp1fWqC+f52/0T8bIoCYRwQQQTCNCCBtEQFEEMwjAohpRAARBPOIANISEUAE4fRclAKIhZU1bDx9YOXgDEtrG30sEP3KP4w/vADCn41zuiTOZuNGdZM3csyP+qoK7oxoqKnqshdwEUDaYqVe7qYNnYnhvUfA08UTNlY2HMC2vLoch+MjseXIJu7oN4bEkvDA3pg8eCoCPAPh4uDCyyqqK5BXkofY1GhsOrSBg+USdIwhvYZhxvBZOJpwmM+nsqZtYGAdFrhp+i3wcfPBnujd2B+7V7+8fdydPTB/8vX8GZ0cpY6xFSUVLWMPhPr2wPVTb2ojPtMPDZ1jel4adkfvQnFZEV2Z+rVUIgtMHDQZw8KHw8/DH/a2DhyAuExtk12Uja1HNiMxMwH1Ri+AVDdjB4zXzxmhdlutrUJ2YRaiVT1FJ59Ag7owW+OhzmPWiEsQ6teDj/Pjxu9ZlCLou5o5fE6Hbrnk7CQs3r4It8xYAF93XxyI249tR7fo16oXWTtHTIyYjP6hA1Sd+7KgZal+n0orSpFblIND6hrYE7Nb3ZLNZZwyeBqGqTLYqN+ybercD5zcrwuKpoeuoVH9xmDCwEnYeWI7Dqpjaus6L66PCCDmEQFEEEwjAkhbRAARBPOIAGIaEUAEwTwigLREBBBBOD0XnwBiYQn7gBBYObtK7A9BMAN1sNZXVnCnBFmEdAUigLSEOrvvmHMPLhl1GXeOk1BhgKw48opzERl/EG//+kaTmGCpnmdDwofhgbkPo09wX7YYoGUGyGqgoLQAW49uwZdrPlPbFcPW2hbXTbkRj1z1V6zYsxSfrPhI5cnXb9ESqtLPn/gGYX5h+H7jt/hm3Zf6NeahbUb2GYW37nsXdrb2iEo+gXd+fRNRKSf0OXRMjJiEN1Ue6uA3hs61RpW7rLIMRxIi8cHS9/jcCTq366feiPmTb+Q6ojozQMJFVU0VkrJO4YdN3/I519frrJj+es0TuGn6rTzdgkagrqEO5VXlqg7ysGjLT1ixdxmXwZjxAydyffX078Vle+qTx3BIfRckstwy4za17rE2Qo4pSHB6+MP78c3//YAe/j2xePsveO+3//A6Eouum3KD7vt382NBwxgSatJyU9U2v2L1/hVqXndfPqrO7aoJ1/B3H5sWgyc+ehSFZQW8jiALmdtm3oHbZ9+Jr9d+gYWbv+fz7SxEADGPCCCCYBoRQNoiAoggmEcEENOIACII5hEBpCUigJjHQmMJBw8H2LnYok5bh8qCKtRWqddEaYeZxdJaA3s3e1Vv9qivbVB1VoHq0mruX7mQuegEEBt3b9j6BcLCqJNQEAQTUEd0YS60+dlorO/8xrQIIC1ZMPsu3DHnLu7IjkuLxcq9y5CWmwYPFw9cMW4ehvQcyr8nP2/5ER8t+5A733v4heGNe99mawrq1KayHYjdx9YetO6qCdfC29WbXWHtidqFZ794CrbWdrhx+s14ZB4JIMvw8fIP2VLEFFSl3zz9I+//hw3f4Is1n+nXmMfayhoPX/kobpm5gOepo/7fP72CdQfXsjWLAbJcePP+d+hFEws3fY+cohxYWVnBw9mTBZTegX3Uugb88/u/Y/PhTXxOd15yL26adjOLBWQRsXLfciRkxLOoM7b/eEyImMRWFDnFOeqYr2K3Omfax5PXPYMb1XaUd+2B1foS6ESnEJ9QTBo0Bfa29shX9XDjq/NZKDJAQtSdl9yDBbPubBJcft66UH0HH7Dg0i+4P29vsAAJ8gpS5ZgMV0dXdc5rkJKTrFuhSM1NxQZVDz/9bTFCfEPx2/Zf8J9f34CTvZOqr9sxf9J1ajs3ZORnYPW+FUjMSoC1xhq9g/pg/uQbuIyZBZn4es3nWL5H13n4xPynWQChdXRNUF3+d+n7TZYsTvbOfF3drq6vr9R2P2z8FmVVZbyuMxABxDwigJw7E3tdhqFBE2BrZYe0ogQsPfoVtPUt3cGRVdjQ4ImYEn4FW78dz9yHnYlr2DLsznFPw9HWhfOYo6auCr8e+gQ5ZemY3udqDA4cx/sxQBZoNbVVvD4hLwonc4+iUtt591B3RASQtogAIgjmEQHENCKACIJ5RABpSacLIKppHTQyGCPvHM2zKbuSEb38BGrK2rpt7j2nLwZeGcHbFCTkY+d72+HZywsR1w6GW0j71Uad6od/iERhYgEGXj0IPSaG6dc0Q2JFUUoR54nfdBL11c19Di4BLhh26wi4h3pg7ye7kRNNfVvN7av+Vw5E71l9WACxtNKoZ2gj6mrqkLo3GSeWHEdFXoXJ9phXby8Mv30Ub5e0/RTiVsfoBAAjJj0xBZ7hXqjX1iNxc7yqn7bXoKWVJWb8fTYcvRx5PnrZCZxcFwcHTwcMuWEYfCP8eHl7HP7xEPLjcjH6vnFwDXJF5uEMRKn9VOS2HPToEuiKac9O53Pc/vZWhI4PQ9jknvq17aBOP/1gKg5+fQAaGw2CR4Wg/7yBcFX701irOlPr67V1yI/PR4y6BjKPZOo3bIuVrRUmqnpxC1Lfu/nXM9Sr7+CQ+t4DhwfCf0ggLCzbyayH6i1+QxxqK3WeT86Gi04AcezZXzUU7HmaRkav2rccu0/s5A5CwtjVyplyTu8p57ax/vPM4K3O8rB/VD2dy3HP/mTP6WzPfttzqaez2JY6ekf0GYEbpt6MIO9gXtagrUZlSgK7xepsRABpxs/dH989+xPcnNxw7NQR/OunV5GRn86uiqwsrRDsE4J/3fMWeviGsTukq1+ai7KqUjx94/OYP+l67rj/bsPXWHdgDbu+IlGBLAjC/HvixVte5k8SHx7/6C84kni4SwUQRzsn/Pj8IgR6BemXAEt2LMbnqz/hchowCCBUrjvfvBWpuSl8PI06X9r2uZtfwMDQCCzbtQTvLH6LY2J8/+zPcHd2Z5dV//j2BcSlx7JFBm3naOuIy8ZegTvn3MPiw5GEw3jw/Xt4/wYBZOvRzXjpm7/pS0DnZ6nqyZrFBRIISEihOiJXUQZIICEriymDp+qXADlF2Vjw75vZ0oLuG9rOALkXI4sTckf20rd/w76Y5p8yKguVd9ELS1oIIKP6jlbbPIm+wf0QefIgPlr+AbvxMpwbiVYDewzEPxa8Cg8XT3bz9f6Sd5BZkNFCACEq1ff/2EcP47A6f0IEEPOIAPLnZ/6w+zE5fC5srexRVVeJf666B4WVOoswA852bpgbsQBTel9B1wf2pWzCb4c/Q11DLf55+ddwsnVRucz/PNQ1aPHmhseRUhiHBWOewtiwmdBYGF8WjWhQz1TKV1NbjYOpW7Em+ieUVDVbWglnhgggbREBRBDMIwKIaUQAEQTziADSks4WQOgdtf8VAzCN2iuKjEPp2PXBDuTFtmynE1d9dC0Ch+v6BnKjc7D43kUIGhGMCY9OYoGgPSoLK7Htzc3cqT7+LxPR//IB+jXNUN8HiQx11XVIO5CKne9uZ4sEwrufD6Y9O4M/1/1tNU5tS0RDXQOs7K0xQe2PxA9bZ4oL3fJdQVupRf7JPGz4+1qU5ah3Z6MmGVk/9Lu0P6Y8Mw2WGkvkRGVjy+ubUJDY0qvG9d/dBO8+Ply+lN1JWPf8GhZXjPEfEoDL3rqiqdP94Df7se+TPSxWTH12OosNp2PHu9vU/pNx+X+uYKGnqrgKO97eisQtCXyuBkhMufaz69FQ34BljyxR399A9J/btj5NcWpbAtY+txphk8LU9zAJLgGuLN4YQ99BVXElNr2yAWn7UvVLW2LjbItrP70OHj099UtMQ+Xe9Mp6/n5CJ4Tx9XY6jvx0CJHfHkS1Ov+z5aITQJz7DVUXt+6LWrN/Fd74+XVUaSv5ohQuAC6wr+ncBJvzCz1UaIT7Q1f+BTdOu4WX0X1RkRjNjYbORgSQZu6+9H7cP/dB7lx7feErbKVg/Ewi10/0ndwx527Y29phwRs3o7i8GEtVw87WxhabDm9U2/0TFa1cG9F204fPxD9vfw3WVjbYGLke//juxS4VQCiGxdsPvs/xLtLy0tT8RKTnpePFr59DTGq0PldLAeSmV+ezAGKArsO3H3gfo/uNxdJdS/Du4rfYQuZOdf5UJur8J0sY4zgfBG332t1vYvyACZzv3rfvwPGkY00CCMVCISuY1ozoM1Id7wO2Hnntx5f5mAamDJnG2zvaOrBFCcXToJggz3/5NMdkaV2GYeEj8H83PIsgr2A888WTbHnTGmMB5IPf38WtM2/HPZffjxp1n/39m+exJ3oX14sxFMvjphm38vdG4th7v73Ngo5BACGxhOK/kEux2NQY3P2fBSygiQBiHhFA/vxcP/xBTGIBRNcQ/X7fO9h1ak2LWD0h7r1xy6i/IsyrP8/vT96MXw9/wu7tXp37DVuARGUdRFyOThRsjbauGgdSt6Gsugh3jH0aY8Jmor6+Fj8d/K9a2whrjS38XUPR33cY/FxDUFuvxdb45Vgd9SMqasR1wNkgAkhbRAARBPOIAGIaEUAEwTwigLSkKwSQAfMGNgkg1SXV2PrmZiRsaPl8JguMm39eACs73TM8NyYHv971M4JGhmDiXyfBo5cnopaeQGlGy3ihBsi6I3lnEurU5/hHJ3GHfXpkGpK2nYK2QgsbB2u49/BAyLhQ7pQnS4T4TfHY8tpG7pD36e+Lqc/NgI9eADGIAmMfHI+htwxnCwayHIn87iAK4vNg52qPQfMHc6c7WSvEro5hAYbEFQP27g5s3dFnTl+er6+t530n70hiccHAjT/cAq8+3jxNli+bVZlILDFm3MMTMOTGYXwsggSQvR/t1llrqLoNHhnMok32iSxeb4qkHafQqM7p8neuZAGEuiDT9qdi+3+2sGWMAb9B/rj28+v5/Bffs4iP6dVbVz6CrGsCRwTx8t3/24VaVb8EtUaLkgpQkl7C31mvGb3V+RSw4JBzIptdh/W5pB8Gzotgcag0oxTfXf0Vb9saWxJAVBlIAEk7mIZ0VU6ySGkNfXcpe5Lh7OsM1yC3JoHKydcJw28bSZ0COLU1EekH0ng5QdY9JFoZiz5nyvkWQLrcL5VB/CDINUtFdTkoYCx1Nkq6ANIF9nchQfVLLn0oGaAfNqHroSDmVNellWUsZtB3YQx19v2y7Sdc9ffLMOfZGUjJTuaOZwf10kPumrYe2dRG/CBouy2HNyFFLy70DOjFn13JpaMvp05qFkDW7l/F7pzIiqJXQDh34p8OZ3tn7tAnF14EiQHUkR8RNojriFx9/bbjlzbCA0HP9BW7f1fXcCW7sAlV+2jP9Y2BvsH9YaXRubwh8cCAvY09+gT1hZ+7HwspZDFI9U3lmDVyDjT6bc4FJwdn+HsGsKsrOteEzPg24gdBdbDtyBbkl+SzhYubk7t+jY64tBgWtGhbigdjcEEmCBcTI0Imt4hzRPeip6MvgtzbN98+nrEXG2IXm0zbElaivLrZ7R1RWlOEvckbsDdpA3YkrsKvhz/GZ7tewTG1H7JSG99zDh+Xji8IgiAIgiAI3RnqNKbOdOrgNqbn1HBYWpvv5tWWa3FybSyOLDxkMkX9fhzl2S0H7+XF5OLk+jh2O3X8t2NsAbH47l+Qui8FGhsr+EX4I3BkszeK1jgHuGDwdUNgpfKWpBVj5ZPLWbgpOFWIzCMZan/buSOduhF6z+gNG6eW52TnZoegUTqPKQSJKOQOrPW5G+Pg5Qjfgb76OR20XcjYUHYrZY7aahKATpmsG0MqTm4WORhVbipPyPgesLa31i9sSUNtA7KPZyFq6fGmRK6zSOih7yRuVXTT8mj9OhI6PNV3TNuSq6t49R0UpRQi+0Q2uzUjsYjEDBK9nPyc9UcyT+qeZBz96bDJczq++ChKUouRfjCNXasZyhKzIkrXV6b+kVWNYTklsj46F/Hjj6DLBRBBEIQ/GyHeOtPG3OIcDlxuCurYrqypZBdHJGwE692UkdUAWQSYg4SCpMxT/EPh7xEATaug450JWRtMHjyVRQpy5UUuqpJzkrmTcEz/cXBxJFc0LaGYIV88+TV+f3klVr62DitfX4/Hrn0KPm6+LDqcUInOPdCLYjdZIC0vtSkAuCmSs5ObBATaxlj/8PPwZ4GG0mWj57JFzfsPf8RB5MnNVGZ+BuIzmket+Lj7YnDYED7u4YRD6pyO8vraulqMHzARzvau+pxnD8V8obgfBMX3qKyu5GlTkKtGcv/lYOcIFwfnFp2vdE18sfoTZBVmcgcxWXwEeptv+AnChUhf36Fwsm0eYGdn5cCWH2Sl0R71jfXqWVhnNrUesEDt6gb17DRsR/FEMoqTsDdpPQrKs9mCYXDAONic5riCIAiCIAiCcNGjXkt9B/jC0dtJv0BHr+m9Txu/gTqt20utB4dSJztZPJC1Ba0nawFyeUVuqMgaw9nPuV3XUeRGy9pBNzDz0PeRbAnDlhvqOLTvirxyRC0/gfKccjSqojt5OTa9d5PLq4ChgRz7g9x+pexN4W2Dx4TC1tW8gbCdWufV16fJEobwG+yv9tO8b5PQO0l9Y5s6MU7G9UMWM5QsNBYYevNwuAS5tugPMYbOtcW+9NYrtD9D3RoS5aUYKTaONtBW1KCisJLrncpH62g6dk0MitOKUJJZzPV0OigWi/ExWicqh7kyEq3X0fyFhggggiB0O1yddR3phaUt/Ua2h7ebzoSVOvuLy1up/q0oqdSZlJLFQkesMM6WWSPmsBuqUnW8yJMHWFBIzkrkMpI7KxeHtoIBWWi4O3tyZ72vux8LAoYAxDQ/sEcEl5mCoxM5hS3NRltDsVEM7nEcbVs2wGhfL9/+Gqd/3P4qHpr3F4wfOKEpfsYTn/wFxpYlZPlBlicU84MsM0iA2hu9hz/pPKcPnd5iNPrZQPFDnOx1Qc/oe9TWmXc3Rx2yFTUVfExyaWYcqJkoqyrHe4vf5nOgeqRg9IJwMZBSeJJFCLK+GBY8kZ8bhL2NI8K9B6n7ogyFFTnsnsoUutztvFx0ABJJYnOOIK9cF9jP2zlA3Ytd5kFNEARBEARBEP70kPhQmlUKnwG+cPJpfv92C3WDV7gnd/CTWGCWc2uiN0FBvykYO1lWkJsqc5YVbqE6Twpk7RC7qtlFtzGxK6Lx3byv8NmUj5Abm9skMlDci55Te3HnPVmJJGyMY8HEXe3Ts6dnm7gYtB3FPaE6cAt2Y3ddBoJHh8DG0RrFqUWoKjQ/CPJM6qcyv4IDrhenFbP7qMHzh8C2lQXL2VJXXcvnSnU7+u4xGHrTMBabDAJX5qEMLLz+e/xwzbdmXZoJLREBRBCEbkdWvq5DzcnOmT9NQZ3dzg7OLCJQ4O2CUl0AXor5YG/T7P/XFL7uOnPLkvJiVLVjPXEuUPmunnANT9vbOmDG8Nm47/IHMbz3SC4vxc2gaeOA4QSJI//+6VU8/MH9eOTDBzhWyKKtC9nSwdvVG8/e9CI8Xb1QUqH7EXV2NF9HhJerT5MwkF2oq1cDtI8TycdxXCX6TM1J4VgqBtHj8flPc30SJCAM7z2CrVoosDtZjDx4xSMYFj6M3VURl4254pzdYGlrtajQW32QEENB781B9eju5MZWQuVVZVx3rdl+fCvW7FvF02R1M23IdNVm6qRWpSD8QRRX5iMxPxoNjfUYHaquaQtLvq7d7LzQw6MPsktTkFlCrv5MX+vXDr0P/5z7tUrftEkUPN3OSieCno7ymhJUaMvUy0wDPB281bNGmq2CIAiCIAhC96UkowQF8fnc0U6Btg0d7mT9QTEhaspqkLwriZe1htxGXfLaZbjl19vbpJsXLeBA6R2FxIaiVF0sSrJUMMRyaA0JESRIlGaXsOWAOdgCQS98GCBXVuReqjyvnON5ZB/L5vMnyN0XHbcFanOyiihILODjctB39bpCrqk43ob6TNiUgHojywZjrB2sMf6RiSbrh9KcVy/T59RBpU3aeYqDopPAQ4HOyWKlIxYZp6Miv4L3S2653MM8MPHxKViw9C7cor6nmS/N5mPZudu3EYHMMeb+cbj559tMnhfFaCGh5WJH3iT/BNhY27KLFeoAPNfRzRcb1DlKI7+dHVy4fqhDUhDOlcTMRPV/IwK9gjiQtSmoM/6LJ7/Fohd/w9Dw4UjKPsXLqdO8vdge7k4eHOOCfuSTckw3PDqDQWFD0C9kADcSbKysce2k63DdlBs4gDoF6KblM4fPgpN9S6sMstY4ELcfB2L3YV/MHg4A/59f3sBXaz9HYVkhCyd9AvuyWEH76OnXi+8/cwxTdWOwcjmVpXP9ZeCgOs5db92Gu1Wiz/kvz8Mtr1+P/erYJIIMDx/BYgfh6uSGCRGTOUYU3ffjBozn85k2dAaPBKf9kkVJn6Bzi21JcagKy3RiVpg6NxJcTEHfn7ebL4K8Qtiih4Qbc1CQ+FNZiVzXN0y7mV1/CcKFzoGUzaitr2WXV/4uIeq+1GBw4Fj+zChJRnZpcxC81pArKytLa5OJ3GeRoNJRauqqeX86t1siLgqCIAiCIAjdl8r8SuTF5XJQcrJqsPdw4EDavab04s7w+A0nOYi5Oahznqw22iQbDQsEZwKJLQTt08JMR7yVnW6f1cVnPjB0wBUDuWyVhZUoyy5jMaCqsIpdM4VO6AEHT8c2rwdULxTQm9xdeff1ZoEoYHgQuwsj11Gntiag0YwAQlhqLNrWjT5ZO7atH9rnid+OcVBwC1UWCrTu7O9yzq8tVLfHfz2KfR/vRkZkOopTilBVVMnxPvpdNgAzXpyFmxbegiE3DWvh6sscVGeW6js2dV4Uy4XceF3sSG/7GUKjqakTbubw2ZyoA9UwgtkYWtYvpD/nmTFsFoL1MQcMUKc+dapOHzYT8yddj1tn3IabVSJf+aP6joGni5fK1XwBujm5YeqQ6U3HNU4UA2BIz6Fwd3LnTjsD7s4e3HlIeaiTj9YFeAby/MAeg1h4aQ9yoTN16PSm4Mherl7cKWl8bFOJXNzQsel4/UPUjTl8lsl8tHx0vzG8/9bCho21Ddcf1ceN027BnXPuwS0zFmDe+Ku5Y9qUax9B6ChRycdB/fRuzu6YM/LSNtcfiW1kbRDkHcwBsPNL8lgAKSor5GuP7iuDiyhj6PlAQgSJCNRhv+v4Dv2azoVGYtNx6BFRXFGMb9Z9ha/WftGUdhzfhorqChZJSBAx9YxqDeUn3/uEvZ09jiRG8jnQvXz1xGvZBVRr6Hkye+Ql6nlmzxYkiZkJ+jXmobgrmw9v5LgeFI/E182Xhd8+QX04OD3tZ/mu31ucz0+bf2A3WPRMuUaV5Vwory5nV2EU12RU39HscsuUmzInOydcOW4eB76nwPLpeeY7e4srivDB7++gvLKMxbEJER0fOSMIf1Zisg+hpKpA3Z8WGNdzDsffGBw0jq0yyEVWVW2FPmdbIlO34YcD75pMh9J2oKauSp+zfWyt7OBg46jKoEFZTbF6Jpl/WREEQRAEQRCEix16RycBhFw5+fTzhWuQK8e3cAly47gMJ9fF6nO2hTrrD/0Qia3/3mgibcLxX47oc3YMcvtEkLum2krTrnFL0lUbXv2RUGNOFKDA5yTmhE3uqYtrovLZONmgzyV9eb2TWjbkxmFsoeIX4ceCC1mc9JgQxh34xpAlRubhdGirtFw/7j3cETwqGPau9sg5ka0rj5lXCrJQoeDiputnI/Z9ukefsyVFyYUcQJ6sNjzCPDF8wUhY25+bK3Q6rwb1fUYtPYHV/7cC619ai93/3Ynjvx5hqxNyj+Xg7oixD4xD4PDTxyJN2pqIbW9sNnle0ctOoLq4Y+9nFzIigJwh1BlKgsXLd7zGae7YK7mztDXUoXbvZQ9yHvJ9P27ghCZxgoSKaydfj2dueJ594z8+/ynce/mDuH/uQ3jh1n/g+ZtfxIJZdyDMv2eTa5le/uF4Ti03HLcpqX3//baX8fSNz+M2tQ11SBqO0yeoL++PjhHkTUKNhkUN2o5GVpsb+W7gkXl/xd9ufomFF6Jf8AD85erH25ahVXr06icQHhDOnZrzJlyjiwFgIh8tf/7mv+MvVz2GiRGTOSgyQZ3RJJA8Mf//8MIt/8DD8x5V53Y77pv7IJ658W949qYXcM2k+XB31vkSFIQzZX/sXsSkRvN9erW6luh683L1ZldSFMj76onzMbb/OLas2BO9m4OeF5YWYOmuJXx9kmupm6bfgr5B/fj+J0HTsN3Vk65lN01kDbHmgM41kgG650hUCfYJaZMMlhAEuXmhOB2m8gWo41D8jrEDxrMQsjd6F75d/xV+2PhtU/p5y0IWGkhInD5sVosOftqGLBQoQDslEkjIdRPVAYk7JDSkZCdj9b5VHACdnifXqmfeFePmwd8zQGeRZe+MiLDBuPuy+9S93pvzLNr6EwrKOhZTJa8ktyluCFlNUH3NHnEp7+d48jF80+p8vlrzOU6mx/E2kwZPhRcLxGcHucA6knAICRnxLCzfNP1WjqVC50aCDF0DIb6hLLySSEvCUGTcASRmtS/u7IvZixV7lsFKPWcd7XQxRgThQqZSW4bjmfvVfdeIESGT0dNrIAJcQ1FQkYOkfPMvVkRqUQKisw6aTBQ7xHD/n44gt57wcvTn9kRWSWqTSCsIgiAIgiAI3ZWCUwUoSipkqw0SDvpdPoCtQArV8tyYHJ1vJhPU1dQh+3gWUvemtklp+1JRqPbZUcj9FAUjb6iloOiVqK00bXVC5aTykFjiHtock8OYoBFBmPzUVMz8+2x49PTgPouQsaFwCXDl/ddr69iaw6efD1sykHUECUHhs3qzeytjSASimBj58flqX54IGhUC34F+nC9xSzzXgTlIIMo/mW+yfijlxebqc7bl1LZEnNqayPvve0k/9JrWy6zgczrIGoPcm429fxzCZ+gC21Nsk9hVMdj1wU5sfm0jB5Rn7xlW6hpQ38PpyE/I5+/Y1HmRgNOee7KLBRFAzhASEchygjoUKVHHvSkXKt6uPhjeW+cahjoMDT7sqQN0wew7ceecu9ErMJyD8C7ZuRifrfwY32/4BkcSD8PXww9XTbgG9152P3d2EjZWzcfcdWIHd8Qu2/U7Nh7egPS8dPTwDWNRhSw07PRCgiE/dYLSJ917hmlKrQP6toZc/diq/LYqL2GtseIR7nQuh05GYuuRLSbTvti9KCgt5M5MOg5tk1eci02HNmD1vpWc1uxfxfmobiZGTMKN029Br4BwPg659blh6s0Y0msYUnKSeXT7e7+9zZ2gx04dRZhfT1w/5UZ2lyMIZ0NOcQ7+t+wDDh5O4uIDVzyCp657Bv93/bN4Yv4zuF3do2SFFZ8RD3INZYj98Lu6Vw/E7WPx7ZpJ17F4+X83PKu2e463u/vSe/neT0iP5/2TxYgxZD1239yH8OT8p9ukKUOm6nPp7vfxAyeazEfpynFXcXwSYsWe5fxpTHx6HIsX9arcUwZPhauDKzciCBIb7rrkHjx5ndqXSk+o/T12zZMYP0An0q7auwKpatvMggy2vsgpyoG/hz/uvfwBzv+UqiNKj1/7FGaPmMNizYq9y/ieph/gjkCiAjVYCLJGozob038sx9mISYlmV1zGkBuerUc2qfOpZwF5ypBp+jVnB4kp5PqLgq2TBQiJq1Sv/3fDc3wN0PSts27n5xc9b9dHrmOLkfYgl170LI9OidIvEYQLnwPJm1l08HT0xZWDb+f7Nrs0FTll7QRW7CTc7D0xImQqvJz8UddQi7icI9CaCbouCIIgCIIgCN2FmpJq5Mblolp9UiyM0PE9WAxJ2BjPnfhdDcXKGHTdELY+qVJlIIsUcx3oWcezWJQggWbIjUPbuGuydbFDrxm94RLgwi6aSjNLWTiIuHowv3tQPI8d72xrkeLWxrKrK69wL3j382kKDG6gIq8C2ccy2f1V/7kDWAipLKpE5uEMNNR2TUc/WZ4c/eUI8hPy+LvoM6cf96+cDbSda5AbIq4dzOKWS2BLDzgUxD1+QxzXK2FtL6ECOoIIIOdIT/9eKjVbahig0dmmhJHxERPZ5Y6roxsOxx/Cvxa+gs9XfcKjnL9Z9yU+/P1drNyzXF3wlpg8aArG9R/PQoQxv+34FV+u/gxfrPkUnyz/Lz5Q2+yL3cMj0Yf2GgYXx/YtO86Vqpoq/LzlR3y0/AOT6ceN3yE9L1WfWwd1Cn67/mt8tupjXVr5ET5c8i7eW/IOtHVahPmGsQscguIC0Gh6cpFDeb9b/xUf77sNX6v8b/O+KEhzRI8Idr0jCGdD5MkDeHPRv3E86RgCPAN4tD9ZOUwePIWtAMh64+1f30RsakxTZz2JAf/9/X0s27WE3cKM6DMKc8fOw5Xjr+LtqMOc3Du9ueh17I7ayduQuWddnU5AISuTkWobcpHUOoV461R7rbruyWUVWW2ZyjduwAR2e0cjolNyklT5j/J2xpAVx+GEQyivroCvux96qGcUiQg08oK2o3KTiECJhAdycxWXHodPVvxPPYu+QZU+SDidy+sLX8b+uH1wU8+sKYOnsRu6y8bMZeGgqKwIn63+BF+s/rQprgZRq+5pqrM6OqYJSBgyuLIhN3ckDNEzker3WNKRpnXGbDm6BdVanVkmiUMGaCQ5iQ91DXWqAWC6MUMxUQiDkFWl9rM+ci2LVNHJJ+Dj5st1cfWEa/kaoP3Xqe+BhGZ6PhvivxB0TnRu9HxqPbQmqyATi7f/wkIOQeXq6Eh3QfgzklYUj8ySZJ4O8+yH6tpKJOSdUM8T3T1lDj+XYPTw6GsyhXj0Vs/KlkES7aztEeDWg1OweziGBI7D3EELMLrHdNjbOOJE5gGkF59S91PXv9AJgiAIgiAIwp+d7GNZKM8pY+HA3s2ehY/ErYlNfRem0NhqWAzwGeBrMnn18WZBwhhHb0e49/SARy9PFhtCx4Vi8pNT2SUVvQ4XJhYg7YB5d9HkjopichDhM/pg9D1j4d7DgwOyU1lG3jEKIWNCOA5FwvqT7NqJhA2/Qf5orG/EqR2JSNpxCsk7k5pS3OpojilC1g99ZvdtE3ScxJG8uDxUFVeykEDHIvGjIr+y3fqxtLGEa7CryboxJAdy5WWGkrRitszQVmrbBmg/A8jKpTSrhPfj1dcbA+ZFcCB0CzpPC3CMEap/g6tzig9yOlyD3eDT38fkOZFljbkg9hcTLEeVRB8ci0YL087MzhGXAcP1UzR6+je8vvCf+rkLE3IdQy6byO+9Aeqc/3jF/1BZ3ewP+/MnvuYYHwbIgmHprt/YHRZZjZCI8MQnf8GxxKMtOsioc7JvcD92NUX+6cmtCtVZqE8PvH7Pm+wuhoII0whmA2TVQe6zFsy6E1uPbsY7v76FrMJMTBo0Ba/f/SZbWdz9nwUsHNCodRrhvCFyHQfupRHQ5vj170vh6+7Lgsanqz7GtCHT8cjVj3FH5QPv3c0uZNqDXAWRiyvqUKSOxP8ufR8lFS0DCdO+vnzqW+6ApE5UEjken/9/HHOArGPuefsO5Bbl6HPr9nndlBtx28zbsenwBracKdN3Nl6oPHTlX3DnJffo54DyhCg0aNvvXDob1GV2o9ugEYv0s+dE8YmDDRZnK2d3AJcB6sdUb7FA8Sye+PhRnu5syJqJ3EqF+ISy6Gar7pW84jy2fqCYD+yqqVWnOt2jHi6eCPHWu6PyCuZOORL9sgqy2LqE4lgYflhJzPR29eJ87UH3LG3XO6gPnOzaiqcGSBygjnyKyUEBvY2fBcZQjBI6Jyt1jtSB39BQr7eyavm1kUBTW6tl0YTcZtGncaOAzpfcdpG7rBBVV95uPnzPkXUW1VVaXkoLiw6CXPHRs4OEjmSVrzUkFJGlFwnHNLo8syCT4yRV1lTwfk1ZW1A5SCih8zE+b3IdRuUja7Wk7CSUVZbycmPIVZm9nYMqbw7H8zBA1mkUx4nKGqSOT5Yu5VXlSMlN5mdjtvo+80tbuvWic/N281bH0dUBiRzG0DOarNSonPSd5hbTNdR5nbbkcuynFxbr54CqjGTUlnTcVPlMsYDFQy4Dh3+snz0nSqIiSTXqsuEpLv3Vc0P/WEotjMerax/gaaHjXD/8QUwKn4vY7EP4Zu+bqNCW4ZIBN+PqoXfRtYC88ky8v+U55Jal44pBt6t1N+Fw2g78evgTFiFfnfsNHG1dUFpdxLFCTEHPnIUHPkBi3gksGPMUxoTN5KdSZkkKr6fjkEDiYqdeVqzsOd7I4kOfICH/RJv7TegYjjbOeHf+Uv0cUJ2dBm1hnn6uE2ls3OQaMXKmfq5TUO2NKtXc6PQ3MqfwgeoltzkWXvzzqtjtvBALQnci/NV1sFDvXER9ZTkqkk/ydFeg2o9xbhEj++lnz4niE5ExqhnQKfsyhWPPftCo9qSBhL/NVu9X8rskCESvl1ep31XdzzX1ZVCfRhdS4jpwhJt++pwoiTq4X7U+R+lnOw07vyDYePjo54Bv532Fsqy276kdhbpeBswbiGmqvZKwKR5bXt+I+tp6zPj7bPSaFs4CAIkQq59ajtqqWgy6djCmPDOd3WH9etfPCBoZgol/nQTPXl4oVeWgmB2mIOHg6KIjSN+fivGPTmLrCbIyqSysQEN9I5fDylYDJx9ntnIgV1Nb39jMrpWoP8Cnvy+mPjeDO9TX/W01ErcksGUICR1XfnAVb6ctr9GVoaZO7csazv7OsHW0RfaJLHbtRC6zJqiyDr1pGOf59a5FKEho+U5OYsnlb81F0OgQdof1880/4Ir3r+LzO7LwEHZ9sAPefX0w8fHJTfExNr2yHifXxbFQtGDpXSwcHfxmP/Z+tJstLKhuKVYIxfGoKTXv/SFuTQwSNyfg8neuhIWlJXa+tw3JO5L0a9XLrq0VxqvyR1w9iL8XOt4vt/+EgsSW5zDs1hEYcfsotl75Yf43qCpqGYPDwcsR4x4cr76DgaipqOHrh74fqk8bVV8k1JCFS05UNlY/vYKtXlpDws+1n1/P9U/7J0GIRKs2qGWR3x7ga4uuKwMugS64dfEd/L1vfm0DYlZE69d0DvdsfKBJeKHBrGWxZxaDpqO4NNraWkREaMUC5BygDlLqLCShwV7/sCeoM25AjwjuxEvPb3YTQSOxSUChTvwNh9YhLk3n094Ymidh4VD8QRZJevj1aGMBYgx1gpLFBFl+EDEpUSirOvsH6/mG3PiQCEIdmgZ3QSR8UIesl4s3xyEh1zwGn/rU8btyzzI88N497BqrosZ8EFZBOB1kFXEqKxE7jm/Hkp2/YdGWn7Du4Bq+/6gD3JRLJ7pHKSj64cRDWH9wLX7c9B0H6d54aAOOJh5hKwBjMYAEC+oEP5wQ2W4i8YOITz9pcr0hkZu8E8nHedqc+EGQRQZZt1A+uqdKK0vV9KGm/RgSxcOISjnBIklrIYOg803NTWHXX+Tqilz1/bb9F3YNFZMaxYJB621IQKJjmRI/CLL6OnbqCB+f3NpxfarpuLRYs66mqByG8zE+b3p2xKXF8H5MiR9EXHosn6ex+EGQZQh9/4b4HWSFt2jrQmw7ugUnko63ET8IOjf6nmk7U52xVB+GctJ32pnihyB0NeRqip5Z5GrKcFcfTN3C1zEtzyhOQn657llF139jI1lf6ayiGhrrUK+30HCxc0eAaw+Tyd8llAOqE7V1NdzgpiDnFO+DUqBbGLu/Kq4qwJaTS7HwwPtIzI8W8UMQBEEQBEHottTVqLawajc31NWzhQC5XMo+mtnUWX9qS3PndZ1W5/mA3WHRNio/JRp1RB3/1CFuKrmFurPlQlN+hZ2rHQf2JqsMz16eLGJUFJQjenkU1v19LTIi05v6A+j4jfrt6oxccVGMiVVPLkf8xpOwdrCBV29v+EX4q08vFgmOLznGok5RCnmKaGRhgwa2kRUHbdsaigmStj8NdVV1HNycrFOoPgjDuVOwcxJOaH9lWWUc26OpfigOiCqyYRuViWONEI5ejibrxpDIQobffWob+FzJSsUY2nfk1/tRmt48GKy+Vn8cI7iuGhqbvqPWkJurwz8cQtSy47ye6ixgaCCCRgSzJQfVW4Kqz02vbjApfhAkWhm+R3t3VU/qezR1TmRdYuPcPDDIQL3+HAm+/i5weKikWIB0HGMLkJV7l2NE75Ecs+OpT/6K3VG7+AWdgpE/evVjPKo5KvkEB9glC5D4jJN4+obnOOjw6z/+k7dntzQmoODqD17xCI80J+sNEgnImoNGF6flpqCkooRVOGcHV44rQsspUPNrqn6po49uyK6yACGBh/z002jt1pBAQZ3Jv277mYUegwXI0VNHsHzX7yivLud89jb2GNBjILsDCvPrxWV7a9G/uCN2UM8h+JvajkarU0dpVU0li0HU4UidkhQ7hNz+GB6yFzpiAdKW82UBIggXGmIBYh6xADl37K0d2R0VCSAUBJ1+Z8mKjQQJQltfg4oandBoZ+3A+bV11aiqrVDt8ka42nmytVZ7UD6yDqlVx3CwcWIrD0OMIgOUh9pT5Gqrpq6KBVDh7BELkLaIBYggmEcsQEwjFiCCYB6xAGlJZ1uAEFZ21ixGkPVGTakuCDgF9rZxsmUrArLUMFh20HLqqKdOdupIJ2sNsgYgl1HtQR3yZKFBwgB1iLcOMM6o4zaofJSntlLL2xiwtLLkEf2W1hpUF1fphAY91H1E+3TycWpygUUuvIrTilFVVInaCt2gKoKsH3TWE3VtLCMM8DlSp73aLx3L2tEGGnVcbUWNOgctvciyhQQJLiQCUB5DnBIHT7V/VVY6V7KqoGPRvjS2p39VrVX5ycrGzo2udwu2QKFytkAdm1xlcX2rc6Ig8QYhwgDFUSFLDpWB1xvXowH6Xqn8Lv4uLE45+zmzAEaCB8VGqVTfrVYfEN4UVOf2Hvan/d6JmrJqPi9VnCbo+CQIcR2XqO/TIBh1EmIBcgERmxqNbBIQ1AVCvvGpw5+4ZNRlqKuvx+H4SO68N+Dq6MoWGwS5mmnvhZ4sS2rqtLxPctNi3DlArlrIwqR/6EAE+wTDzcmN8zk7uKCnX08WF7oS6tzoHzoAI3qPapOG9x6J3oG99TmbiegxiAMMkwswSs/e9AKunjCfxQ8atU2CTGxaDOcln/wkGNEIcjoWiT8kPI3pPw53XHI33n3oA7x21xscf0UQBEEQhM6BhIyiynwWOQwNabL8KKrM42QQPwiKB8LLtGXcnqH8xVX5KKzMbTfRNiR+EJXacp43lae0upDLI+KHIAiCIAiC0N0hcYMEAxI6DO106rCmmBm03NitFS2nZSR+EGRlQJ3stKy9RPuibWn/ZFliKk95bjkq8ytYPGjdaU8CA3XKUz5j8YMw7JNihpzakoCYFVFI3ZfClhokWBjOiaD90z7MiR8En6Mqi+FYdK40zeIHoXZH4gQto/0ZB2mvLNDtn8QPgsSJquIqXna6VKPOm/JTfdJ+2ogfhDp2U32rMrYWP4jaSt13R2KGKfGDMAhSZMlCdXZs0RGc+O04Tm1NZGsZqk/jemsNrevI906JymMsfhB0/KY67mTx449ABJBzgIIVUyBlsoSYpA+ATL7fwwPC2bJjb/SeljdxTSXq9UF4ySqDVDRzONo6svBBAkprn/wUqPjpz57g9PJ3L2LRloVIz0+Du7M77r38Qbac6MLB+VyWnzb/iPd/f6dN+nDpe1i9b6U+ZzPkSqigtIBdAVEqKS9m//9UThJuyBKErF0IGvW5P3YvHv7gPtz46rX418JX1T5XIE9tR3Xs4uCKaUNn4JYZCzh4syAIgiAIgiAIgiAIgiAIf16oP5EEARIk2H2U+f57QY+hzsiihxILKlJvZ4wIIOcIuWMin+8UcHh47xGYPeISkLuIsooyHE6M1OfSUVCaj+panX++YJ9QaMy4iaDtfdx92WKEfNBra/UKpp5dUTuw/dhWbD+6lcWGtxe/ifcW/wepOSnwdPFET/9wFgq6Cgr+u2rvco570Dr9svUn9o/fmtX7V+LOt27F9S9fxenKFy/FlCfGsb99EkHIwqOHbxhbfNDnwLAIFoAo9sDvuxbjH9+9iHkvXsauvKKSj7PFCwk9FLxaEARBEARBEARBEARBEARBEFojAsg5EpsSzbE+yMJh5ohLMHsUCSAW2HFiaxvhIq84D5XVOhO0K8bOg4M+sHdrQn1DERE2WCcA5KSgStvS7IvUP070p58mqwpDEHEPFw9o9O64ugL9kZvL0Tqpv9bQcqojcmVhSBTs+Nt1X3E9UQwTD2cPBHkH4fmbX8RXT33PdWRjZdu0X9qGYoB8sfoz3icJRG6OneL6UbjIoHuQREB7WwfY2di38ElP0/a29rzO4JKuNbQ9WWlRHnZBp+YN27Sb1LEorzGWlup4anmAZyAoZtDY/uMQHthbXfPObAV1OiiPoSxtkz2vM7jfM2A4d9PJXp1T221onsppepvmRPVhqE9DPZPwSrF7pg+bhVF9RyPQK7BFPqoD8+fQMtH3ZVwvunPRlcu4zB3+TvTJ+Bqg56PhXK2trFu4GDRAZaD1hu+faL9eKa+hXpv3R/N0TqbyGyfj+hIEQRAEQRCEPwTVHrWgdqlqv54+2ansqt2u2vrtb6Py0XuXymcWtY7yUX7aVxNG++ZjmYH2r9tWHcfofcxCtfWb9mv0LmEMLef1Kq/xtsboyqDOQ6PL03w8ikFg4rzUMlrftF9BEAThD4Wf7hIEveMYB0F/feErbAlx3eQbcN8VD8HBVhcUjTr6H3jvHiRnn8LD8x7FvAnXcEyLhZu/x92X3IubZy6As70zFm39iQOMF5UXsghAHW7k0umaSfNx47RbuDPsX+oYmw5v4Pgar9+jC4J+z9u342R6HJs8UcecrfohnjFsFu6Ycze8XL3wz+//jo2R6zlmhrkg6FuObMLHK/6L3KIcLrMxNbU1HMzcXBB0KuNf//swTmUl6LdoCQkVdD5UNkMQ9KW7luC/S99HSUWxPpcOZwdnLHz+Vz73/y3/kC1b/rHgVUwaNBkHTx7AW7/8C2m5qVwegjotJ0RMwr/ueYuDyr+7+D84ELeP112oSBD0tpxrEHQSGx688hGOzVOsrrnnvvg/df2fYCEt0CsI3z6zkDuzyTLp3z+9qt+qGbrP337gAwR7B2PXiR14c9G/8OtLS3mb9iirKsNNr81HaUUJz9P9Om7ABNx3+YNsrURCgIEcde/9tOUHrDuwmt3DUdlMMWXwVNx/xcMI8grWL2mG7ovM/HRsPbYFy3f/zkIo3UskIs4YPttkh3pdQx1SspOwL2YvVqrnV2ZhBj+z5o69Evdcdj9bs7UHWb19tPwD9XxLQu/APrhlxm2YOXwObOhlQw/tj9wD/rjpe74/B4QOxF+ufpzzn46c4hx8vOxDbD6ykcWDF275B7sYtFYvG/9b9gF+3fYzP2O8XL3x4/O/8DOhI9z3zp0cZ4jq5PIxV+C+uQ+xiLp4+yJ8u/4r9WzSfWcGpqjn3St3vI4jCYfwyg8vobCsEM/c+Lx69l9qsl7JdV9KjqpXVT8r9izTC+P1fCyqV08XL31O0xw4uR8fqfNLzDT9XDUgQdDNI0HQBcE0EgS9LRIEXRDMI0HQTdNdgqDbqva61yX3wi5kgH6JeerVe1bh5h9Qp9rvnnPuho1PD/0aI2ggo3pHqlbv7uXHt6Iidh8ajOKkGnDsPx6+8/+PhQXaX+qHD6CxTgs79R7hfdkDsPELQ/7qT1F6aD0aa9u+K/vd+De1j3GoTDiM3N/fRX15IQsm3upd22nQFN5vwYavUaLemYy/N1ruOu4qeM5YgNIjG1C0+UfUlebr1zYTePd/YBvQC8X7lqPs4Fp4zLoDTqrMder9K0cdrzotml6C9LkBh/AR8L/lJT5WqXrfy1/7uX7NxYkEQW9JVwRBF4SLDQmCfgGy/cQ2DuRtIC0vFceSTH9xK/Yuw7HEI6itq8UNU2/CS7e/guum3IgZw2di7rgr8chVf8VN02/lvBvVj/vRU0egVT/8xswdOw83TbuV892mfnifuu4Z7kAn8YNEjtjUGN5/e5D7qOun3IQFs+9sk4b0GkadXvqcbXG0dcC8CVeb3JbS/Mk3oIdfT33u9qFO36qaKtjZ2sPdyZ3jnRw9dZg7I2kk+f9d/xx3IE4ePBWTVMPlelVnj17zhDo/LRIz4pFZkKHfkyDoIF2Gru8hPYeCLAT8Pfz5WjJ0lJPol1eSx+smDJzEQfZbM37ABPi4eXOe40nHoNFYslhHYmJZVSnH3DGVaN/04CZoRP9ts+7ESwv+iQCvQKTmpXBsmz3Ru1nAdHNyxWPXPIkHr3gErg6uvI0pSOCkmEBUFrrek7JPcSL3cCTu9Arszfc/dehTfBw6f7Iuc1SJnh2Uz7ANJXLFR/VD9+oDVzys6ieAj0MCLiU6x+zCLJPnR6mwrAD19fUI8AzC4+olZc6oy1j4iYw/yGIRCZe56qVlVL8x6l59HMN6j+By0D5TcpObUl19LZ8TJePlWeocDVZvvfzDMajnYHVeLpzvCvWMtNGPCCPBgcQfw3ZUN2R9RvnI1SA9h433S/kJes4M7jUEfh5+nJeeLST6tH7mOaoXXC6f+mQrEaN6pedP63rNL81DmH8v3DbzDhY1A/T1SvvoUL2WFjQJvYIgCIIgCILwR9Co2uh16l2pNi+tKZEQQaIxdXDXqnZr0zrVtiUxQ2cd4cDr64qyoVXtZEOqLczk/Tqp9yuvyx+C85DpbSxBSKhwGTEHGjsn3oeNdwjsw2lAnGrzlxehTrWTyZLCofcoWKm2fGs0apljv7FqP1aoV+8qDep9jbBW+yEhR6PeJWi/LsNmwUJ9tkC18fncVJudzgGqLKbQONI+7KFReah+qhIPo6G6Aja+PeA+aT6sXX14X4S1ZyALL5bqHaCuJBflMbt4uSAInYdbiDtCxoYidHyPFilkXCj8BvnDNcgNVnYtx97ZutgheHRIU15bZyNrMyMcPB0ROCJItz91DEsr6Tq/GJBv8QxhV0wNDfrPenb2RBYKNLrc0MG25sAq7iCkzjhjt08Ejfr+fPUnWLVvOY8oprghj179OF6/+y22lpgz8lIWU1bsWYpv13+NLH2DgUZtq6Pz9FUTruHR7ZTuvvQ+Hh1NwdXJeuKzVR8jIz+dj23cmUblMf6k0ejzJ1+Puy65t00iFz3UF0jb0xHr9WWnTzoPS9UomDf+apPbUiLrlT5BfXV1pPLTp65u2o6so3Wl6nypg5dGNpMbrFV7V/D5ZxVkYkSfkXjh1n/g7Qfex1v3v8sCEXUW743Zg993LUFmvgggQkuos5ksDnw9/PRLaDT/NBYHiFrVqF+5ZxnfI2QBMLLvaF5ugKw8qPPeUTXAi1WDe8fxrXwfE3QfLt+9DG/8/LrJRJYiJOIREyMmYcGsO1Q72JKFgXd+Vff4l0/j2S+eZKuT/bH7WBi4fMyVbK11OoMaunc/WfE/vPrDPzj966dX8P5v/8GGyHVc5kFhg9E/pL8+tw6yXvjPr280bfPawpe5HEt3/87rSVzoG9xyoBxZgH249D2T50eJYv3kqBebiYMmoad/L76Hf9z0Lf7+9XP4v8+ewAtfPcvWZSRIhKoXgnH9xyNNvSDRc48s2gyJYgXR84GsxYyXv7/kHRadSJCgZ5u7k4e+ZEBv9VwZqL5bgp6TZIVnvF1KdjKv2xO9C//55Y0W+03OSeJ1wT4h7K7LAD0LaZ8kcnSUI+qF5+1W9fr2r2+ylSMR0WMQ+oW2HDVH9UpWcKbqlNLCTd+zQCIIgiAIgiAIfxS16v26cOtCtmowpCrVNqdBXiSE5P7+XtPy/JUfsRBgTIFq0+Ys+U9TylXvFfnrvkB1ZgKs1Lu+Q/hwFiSMsVbtc7L0aBJG1GuRy9BZLCjUFeehOj0ODdpq2Ks8Vm4kNLTsxnIcOIHFhnr1flCp3n8a9f0gjn1GwcrICtvGvyfsgujdp/33rtNB+6+I2YvyqB0sADn2GwfnYbNgaWULSztHeM66CzbewVzmkn0rUZ0ao99SEITOot9l/TH7lUtx2ZtXtEiX/nsuZrw0GxMem4Q+c/rB3q3ZY4RnuCdmvTynKS8JHKboNa0XZv5Dl+/Sf18OG8f2PYEIFwYigJwh1Om29sBqfKB+8E8kH2fhgfhx0w/4UDUGaPm6A2t4GVk2bDy8QS1/F4fjI7mjkIhKPoGPl/8X7y95G5+t/BhLdizG5iObsGz37/h89cfsLuu79V+zOxXDNik5yfhENTBo/23SknfxntoXdVoeiN3HHW0EjUr+aPmHnIeElHrVaCHrijbbt0o7j29nreL7jd9yOUlsIMg1y/frvzG5jXH6as1niEmN4s7NjZHreBm58apSDYDW1NRq2Q3Qf5e9j50ntrPlCo1Qp2NThybFCCHXPuSyi9x6/bLtZ/xv+Qf4VNXFUdXYok5sQTDGWzWKR6jGLl1LcWmxLGKQIEdWDxpL3QiAjYfXczB/cttE1h7G4gNZL1EgfuoQ3x21i61FDNcZNfwTMk7ytWcq0XVPYh9te+cl97ILJxLyPl/1CXfKk2UTxQGiDv7vNnzD6+g+Gd575GnjP5BwQ5345PqNEj1Hth3bii9Wf8rryd0WuYUyJl/dS2QpZdjmZFocl4PcSNF9RmIiiY7G0HPrhCqfqfOjRK6v6BkT4BnAVjVFqn7XH1zH7rfIMoL2u0Hdq+sOrkV5VRnH26DnGG1HFmqGRK6uaDlZexgvp+cMbUdxRYb2GgZHe0d2K1WlXi6ojsilIEECLZ2TYbvYtGiUVZfxuqzCLMSmRrfYL10PZJXTJ7gfQrxD1PcY3yQ4TB8+CxSHo6NwvapyGtfr3ujdWKReFun8XRxd4WmqXpPN1ys9rw3PbkEQBEEQBEH4IyCRozY/HTUZcU2pVr0PqYY7d+iTK6umdar9SqKDMWQhos061ZSqVZu87NgWlTbzeksHZ2haWeA7DZ4GDQkYVeUsYJBAQWKHtZsvW6TUZMazJYnGyQ12wf3ZYqMJ9R7nMpS8LzbqLDOSj/Nizhs6ABp7Z1SeOsLWGjQwjSxNaJtzhdx/lRxcg2r1vkn7cxt7JVutuI65Ek4DJ3AeEkjKjmziuhMEoXMh6w4rWw0sLC2QuFm9m284iYRNJ5F1TD0rNJYIm9QTo+4ejX6XD4Cdq87yy8raChobShpO/ea2dfVn7WAN/yGBcPR05DzWDjZ8DOHCRwSQM4RGd+9SP2Q/bPyWO8Co85KgDqwfN32H7zd8g/S8NF5GnVnk8uaHjd+x73ljyPpj9b6V3MH/2aqP8N+l7/Ho7u/Wf8Our6jT1RhyKbNoy0Lev3GicpAP+82HN7IlisEKhaDOPRqtTfnoeI2qrNTp13ofrRO53aIO39X7VuDnLT9yZyhBliXL9yw1uY1x+m3Hr9zZSZ2bJJ5QGUmY0Zro3CM3OJsObeDt6Lyps5qggO4kmnyz7ktVL1Q/73PcAepI/m37L9yxbXyugkBQjA2yOiCrBrofSDxLV9ctWUhMHToNdvrGck5hNosbFC+jT3BfjvlhgKyyqPOdLLyoE/907uRM4aMa6+EB4Ww5QjFMElSjvTV0X5EVwT++e4FjkRieJWeKwXKhQd1vHb0nbFV90HYkPlSol4GzgYSc+oY6tri5euK1iOgxWNWvbnQF3dfLdi3BK9//Ayv3LkONCfHzdAzuNQxBNHJK1SE9xw6rlyGaJrdlJHKdDeTubFSf0SyE0fey7egWPv9h4SNY0KGXonOBBBYrjTWqz6FeBUEQBEEQBOFigiy7yUKDaFTvBQ01One3hMbRFY6qfU6xOCrjD6Jo569qaSMLJQ59dKEZajIToM1JYSHBoe9oWNo58XLCxieU45Y01tejKvkYu8wi7AL7sist6tco3rMMlaeOcjwO2t7Ktf3YfB1Fm52Mkn0rWHjROHuw5Ye7ei+ioOfanGSOj2Iq3okgCJ1HdUk19n+xF3s/2Y29H+/Grvd3YNeHO5C2LxWOPk4YeM0gePbyMili+A8OgEtAS3fkHj094RbiJm6vLkLkG/2DoVHdFACZOmvz1Q9n63gf3R0SnPJKctnfPgUVJoFEhA/BHGSRMLrfWO6Uj0mNxo7j23EqK5Hvq4kRk5vcYBHLdy/hTwpOPThM5xKJtidXUjSCPz6TLCfiWlxv1Ll94/Rb8LdbXjKZItS2JKqEqoY4daaTqHEi6TiLga0hCwaKB7L+4FoWUE3lMYZEnL5B/bh8lMb2H89xPCgGEFFSUcz3iDEkIIzsOwpjVJ1QmjxoCscLeWz+U3Bzcuf89OwxhixJHlfrTZ3fY9c+haHhwzkfuYEiYZViYlAco+dveZFd1VGg8GsmzoeDnQO75SOxkp5zZwIFPCchiixaaHsSbtdHrmMXZC6OLphGvoPPEHrx8nH35fKTCy+KlURWZxTThM55QsQkddyOxecO8gpiK6PW9frkdU/D3dmdLVDIas8YJwcnrj9T9fq4Wk5WQIIgCIIgCIJwIUMxN+zDR+jTSLiMuAReFKtw+Bw01tVCm5/BcToM2PcaBms3b7aiKFXt/Wr17kSxRcidlINqH1uo94L6yhJ2g0XWJuTCysrNV+XXdWU5qTa8pXpPIkuR8ihdrA0K4k/loHw6S5RElB/fxscnixCngZM43zmj3vUqTx5A2dEtLHTY+vfkeCRkKZO3+hPUSrxSQehy6rR1KM8p41SWXYaChHwk7UjCiSXHUJxSDNdAVwSNDDLpxsrazho9JoXp53T4DvSDs19LN33CxYEIIIIgXDRQZ/xE1aAlV3VkdZVTnI3D8YfY9RQJHaP7jWG3VMTRU0dZWHNzdOWg2GQ9QjEtSDQgEWP70a3siskYykPiw6WjLzeZeqntKQ8dC/oBBhQcuzOg/f7l6sfwzzte50SCw4JZd3KQ8WrVyI5Uje+T6bH63DoG9xyCJ/6/vfsAjKO68wf+m9musuqy5Cq52xKuMrhQbIrpISHUXEi5NELaHZfkUjgCCbmSO5IcyYV/QggQCIEACSn0XmJjI3fLvcpW71qVrfP+7/d2VlpJu7KNV7J29f3AWNN2Z3dW+/Te/Oa93/X/2neh/Zs3fYc+fvEnqWL22WoIsDe3vq6GcIrGPUMuWrI25vu7tOIyml40Xe3HQZtfP/dLFWji8z5r0mxaNvdsumr5NSoh+z2f/k8VSOHzeaqmFZXSzEmzVI8K7qnBn+e78mfk87hqxTXq56mwWq3yfS9TeV+4997BugNqKDLuKceBqktk44yDTCeDc4hwsGPweV025xz5GrvUeeVE99E4qHPRkktinte1FZer3z0AAAAAgGSWe+EtNOHa2/umvEs/o4IgtuxCNWRWZ+ULfTk6OOjBydE5b4a/qZq8sv1m+Hupa+c73Pghe/5ksnPbQwjyVu+kYHujSmbOeUR0m6y3azpllK9Wz8OBFZ/ZrrHlFpNj4iy1b7dsI3EApWfvRgqZydHVMFgJwq/Xs+01+dz97UbusdJ7cKu5BACjzQiEqH57HTVU1ameHzmleWooq2hNexvVNZuZF83qu3bDSdEL5hSoIbPajrZR0NefVxmSHwIgAJASOI/HwumL1HBWPMRR+bRyunbVdVRaVEoWWTnm7XyhORIA4SHZePg1m9VOpROm06S8STS/pIyKcopUvoZ1u94lr3/gsG3cG4SHzvrtKw/FnPiCOicr57wYZHbo4AvfieJOc1NORo6a3C636tK9+2iVygPymxd+rQIh0Wy6TfUsCQlDTZxDI8OZoQI8mWmZNGPSTEqTDY5ovP8f3vx9zPf3u9ceVblHGB/r9a2v0u33f5W++NPPqmHq3tjyqgpWcF6R0uLpdM3Ka+n6829SQYdTUSY/B+5Fw3Lkc125/GpaKxsqaY7wa+V8LnOmDEz4fiL8Oa9ZdKH6PeDeKStkY4uDDxPk583nZdqEaVRWetYJc7Ew/kzVkGMxziv3JuHgDQeFoqnz+tYTMc/r468/2jfUIAAAAABA0pJ13v5J1pMdLhWIYFZ3Hjkmz1HzzD6hlBxF01UvD83mJPfiS1QODc0cLsuSmUcuWT9nvtqD5G8+poaxSp+3Qu7vUM9lz5uotnfvfFvlL2EcNHHINiDjIbYyF11MGQtXy9cSHjrLPqHETIY+0Aca5V+2LTIXXqh6lkQ4ZFvFMXm2uQQAZ0Jvey91NXTJMkNQekEGWe0Wc0vYgdf2yzKKKKckV00spySHcqblkhEyqHZrDQV6Tn04dBi7RjwAEj2si9Vi6bv4CACyQqYP/E6caBgkiI8vQl+89FLVU8IlK9oXL11LX732drpxzc1qWCK2eOYSFSDh4ZAYJ+/moEZx/iRaMH0RzZ40l7LlvlsObqbGtkb5eQzMy8H78pBVnLsn1sRJyrk3wdHGIyo4wRfbi8xKeSxf/NBX6KFvPKp6dPDvwnB8fh99+We30oe/d2XfdN1d19BXf36bytXDQ2AN9mLlc3TrTz5Dn/yvj6np5h9eRx+580p6bsNf1fGmFZbQlEE9NLi3zBNvPB7z/fEFfM5nwud6auE0FYjg5OTbD21Tr+H7j35PHeNr//cllRicAw1lJeU0uWCq+ewnlikbD/OmlIV70UgfXnUtfeXD/0xf+cjtfTlcVG+KxZzs8OSVqNww4aAJf9a3yXP/VfmcU8zXxudj7dLL1O/PibxU+bwK+kSf12vuvIL++t6f1fPwueEpGp/XP8Q5r0+++fshPXEAAAAAAJJN/ZM/pGP/98W+6ciP/oGO//rrFOxqV8NDOSfOpsjwVWkzl5LFbKfZsvJVb5H8K75AWWYPDYsrg5yT55Au2xQc3OAE50Z3JzmKZ5BNtrEyzzpfDXclDIM6Odm4xAEX7v0RyfPhXnIJ5V/2Ocq//AtkkduYJuvrGYsuUvMk23c8NBbT093hniUxWDP5AqkgIzDwhrP0OedQZvkF6rgRHPAplO0M3cyPCACjjwMfgR4/hfxBsqfbSBuU0+PouqPk9XjVMFhTloWvCeROz6fsKdnUvK+JPLWdJEIfLE8rjE0jHgAxou6g5rH5eWz49KikVQDjld3mUEPinL9gtblGFtJc+UIQ5APh3BAry84lf8CvckZU7n2fth7YTJv3baLth7aTL+BTwztdvGSt6gbJ6ttqVQ+KCdkT1LBPJcWl6uL+uqp3VU+GIeRnE5CVb36uWBMn6Wa1zTUqeTo/1yVLLlWBkMHy3fnytVxCZSVnnVQPCQ6odMrX1C4bD5GJgx6eXo86diw+eS74fXR2d6iJL8JzforHX3tU5SDh4+ZkhO92iOAgHPeOGfzeeOL1HATiYa2+ffMd9KvbH1LDYlksFrWdE3/zMTbueY8eefk36vm4N0iu2bA5GZzEftbk2eqc8TBSW/ZvUp8jT+ur1qn3zdv4exNJAH8y1vLrlI0dzvnBw4VFnnPD7vXU0NagAlerF12o8sCcSKzzyon1H3vlEQoGg+GeOqqR1I/P6+DzGZki5xUAAAAAIJkZsj0Q6vH0T7Ke7D2yk7qq3laBB0tGFumudNWDw8XDELsyKdjZQj0Ht6gAh5oObSOvbM9x7wpb/hSyF4WHiuV9gt1t6nnS562ijPLz+S449Zhge4Pah/N+cNCEgyy+hsPUc3hb3/N276+kkGxLMM4dwj1POHk65+xg9rxJAxKsR1jdBWRJz1aBFn5/ERbZnstafo0acsuQ7YNjD9xOnVtelRV/gxyF0yhv7afNPQHgTNAsuiwKdBUIEcGBwYyA10+H3z5EFruFJp89RQ1/lTcjj5xZLtX7o7eth3BlLrWoq3IduyqXk9DWqzUJZs8vImdh/x3QfIGQ76rGLxIA19e4QOb+COEL5P62ZvI11qiKWKLJr91N2WctfdJcPC3tOysNLdZV/QRxz18s/w0/PeeA4GGWTuT6C26kb974HZX0/J7H7qJdR6vMLUQOm5N+843f0vSJM6i6/ijd9MOPqgAAX0DnPBq3Xv0ldYGatXa10r/c/zWqkpXkCO5B8uJ/vk7BYIDufPi79NqWV8wt8f3ktp/TubJizRfsf/i7u+jNbW+YW7gur9E/XvY5uuXiT1K6K4N+9qef0mOvPqIuwg/GF+6/9KGvUq47j275z5voSP1hc0ts3KPoB5/+DxXoeeadp+j/nv1fFSSJVpw7kR78+m9VcvL7/vRjNRTYDRfcRJ+94gtyq0Y3/uAj4WG84uAE6pzj45x5y+mNra/RD+T5jg4Y8ftbOquC7v+nX6seIz95+n9UUCTat26+Q/Xu4JwZF39DNl4k/h5ctfxD9PUb/pV6/b30nQf/VeUaifa5K2+lz1z+eRV0+FfZyNi0r1Kt58/onn/8Lzp7zjn04IsP0CMvPqieg/H37Ll/f1kFJv747tP002fuVesjOIn7rVffpoLzdz78HXrx/efV8Fh3f/KHKtn79+S6xvZGuuuT99ClFZer5+DzygGpaAXZhfTIN39HQSOkPtNXNr1I151/A33uilvlOdHppnuuVYnjT8fMibPo93c8bS4R9dYcoUDH6T3ncORncpu7bMn95uJp6ajaxLfXjVg3UPc8WW6YxVJ1636658Vb1TzAeJduz6SfXPesuUTkrT9G/tbE5KcaQIjXssorTq173gnI+kav/JsSHjslgTJmlpFu9ipk+78jXzZuQAFQZt7zkrqrnoV6uqj7yMj1UpX1773Z5RVDxyL6ANp3btotqwEJea5Y0qfPJYszPDQTO/DdtbJ9NT5uYMm/+suUfc7VKtH3oXs+qhqW0XhIqvzLPk/2wqlUfd/nySfbYwPoOuWs+ijlyzpx1463qfEv98l9p1Hhh76ihqNqev5+6tzwNzLMIayYTbZXpn3tQRJBL7W8/DC1r/+TWl9043fN4IVF1vvC9/PWP/0j8mx6Sc3zaym64dvqxsKGZ/6buvdtVOsj8tbcQrkX3aLykNQ++m8qiXnmwjVUIN8jB2ManvpROGG6bCdFZJ93PRXI1254u6jhjz9W2/k9cb4Tfl+cw6T19Uep7a0n5At30NSv/Er1aOHzVfvIHdR7eJv5TKlrxt3P9Q11xjdBdx3ob4uPgI6ssqXZ5vxp6aiqlL8g2jJzMWGcRZPJnltoLhE9cs1vyFMX4wZL+MDO/afzqfzas6inrZcev+G3Q/J1uLJdtOJLq2j+NeV05J1D9Nb/vEk5U3Po0n+/QgU7Hr3uYcqamEUfuu8j1HKwhSof2khlHy6n4gUT6eXvvSDLOaLzv76G0vPT6cFLf0m98jiQWJ999VZyusPlBgeYPXtGJneSWzgcWnm5f8R7gPhbGynk7f9F4eFFLLJCxRfpMGEa7xN/HyLBD64o+NuaRiT4ker4gjsn3+YgRm1LDe2u3q3uqI9MPb5uqpSV30DAT9OKSmj+tDL1OL5bn9fzhXJ+Dp4276ukls5mtX0wXbfQ0jnLaM2ii2JO5511QV+vhP964ofUJRuN2RnZ9PUbvkU3r/kHmpw/mUqLZqghnT524cdV8ON40zH6y7pnYwY/RgofyxfwksNmJ6dt4HUld1omnXvW+THfH0+LZixR57S25bjqbcPrbr/+m+q98dBU/P452fg3bvy2er6WjmbV6+Jk8PBj80vKVV6SbQe3UkNb/YDPkadXZOOGP2eXrGCvmLfKfOTwVpStovysAmrvblcBk8HP+feqd1TeF3b5siv7vpOnioP7nBuFzyu/vmgnOq88PBsP/wUAAAAAkFKEbH/4wr0sNFlP1mQ92VW6gKyyfs5JxHtk/VyNHMK96c0pJOvt3mNVqkeGfeIM1QODde/bEO6FYQY/DFmH79r5tprnQIRzapn66a3ZS4HWugHPyZNn51uqzq6GwSo7Vz3O31xL/sZqtS7/ylspc/HF8ng5ZCuYSjmrP6aG0GIheVzuScLSZlWoQIw61rHd1LHxedWTxOjuoOa//VwFiXgIrNyLPqHeAwCMLs7rkT87HIRq2tdE/q6ho2Ycf/+Y6unhynHR7EvnUP6sfGrez8NfeeRXGDfGpJoRD4DwH5ne44co2NUZvkMCd1cB9JPfB/5ehHplZaquuq9iCKdm1qTZKqjBF7F5SKNg1B07EdwDo9fs3sy9DDjYwcNK8Z39Ww+EexnwxfD3924cesGeiy35WXHQ6vrzb6Qfff7HMacff/E+lWuCn7teVrjvffpHapgqvvjOQYI/ff85+sOdf6RbLvkkOR0uqm48Sj/83d3U2dsRPk4s/DvCL+AUis5IMRvp1TIYB0B6vD2UJRsS04tnqMTdvC/vzQHqO2/5fsz3xxP3zpg1aRY99tpvVe4PHsLpqnOuVu9t3c8q6e0fv0e/+NoDaiirow1H6G/v/YUO1hwIHzia+dqiXyMnoF84Y5H6HDbv30RNHUPvUD5Ye4D2HtujhpBbOGMxZaa51Xr1NJHninpOxj1NWHNHM205sFnNRzsmGzz8nHxcHqqxIHtC/+uSP/uerW9V1LoohqwkdfvkeU2LnNfMvufh8/pvH7875jnliYNkc6aM2E2LAAAAAAAfzKC69RBqu5yG2Y97TzDO3ZEm6/BO2Z7g4EHP3vfNYakGPlYE/NS9732eI6esV9vNvIXcYyPIPdXNY3m2v0HCbONZ0rIobeYSdQ3KW72LAm31an00v2yf+LhtouvkKl0kH+MmX+0+apdtFr9sm/HyhI9+nabf8TSV3P4Q5V/6GfW4oKeNGv/0Uwp5WtUwW+7Fa8kxoVTlNml55WG5vr/92LXzHeowe6Tw+8xecU1fwAYAEotHVOFhrCKTzWVTQ1mVX7eA8mfnk7fDS3Xbasnf1d/DLIJHKDrw+gFKy02j0vOmk9Ptooad9eRpGDiCBqSGUSmFOZrfW3OYvHXH1VAdHAwJdnswYRr3U6CzjXyNtdRz7BCF5PIJK5cQEyfMrty7kTbsWa/yd8TCPQre2/V3tR8PfxXRJiux3KugUlam+ScPfcU9G6J5A141hBPvM9zE+3T2yMq9+TE+t+Ev9K0Hvq6Gidp1dKe6eM95LXhYpT+9+zR97edfok37K9Uf3ng4QMOvfcPe9/p6KQyHgxv7a/bQ+3s3qONFv9cIn2wkvL9vg3odPFwTX6ivaalROTFiva/oacfhbWr4qeqGo/Tvj3+fnnzjcRVA4iTeHPCobjpKu2WD4/Utr6rhtV7d/LI8HUN/r/fX7le5ODbu2WCuCb/2upZaek0+ZueR7So3RixPvvW4ei2cdJ6DN4z35ePy53u0/ogKZkRwzg7+bHhIqljJ4tlf1j+r9uEE+HnuPJUrhY/Bz8mJ3sPnde+w59Uf9Mnjb1DPwcOLcY+OWvl+OOgSfQ5jTTsOb1c9VAAAAAAAxpJA4xHqPbSVetSNREPr9RyQ4IAD59jgYZ+GkG1cf8tx6pVtmmBbA1nTsykgf/Jy59ZX5WP682pE8BBW3DOkZ/8m+dha+RTh43JOEY9sW/Uc2BR+fOXzUW1oQcHOZuri3t2yTSfitCV4OC1+rK/uAOlpmerxXTvfopaXHqSu7W9S79Eq8st2hq/+kJzfqYa8anjqP+XrCQ+nZc3IkY8x1HO0vfEYeY/vCd/sG6X5hV9Sl2xb+Gr2k+Zwke7oHz4NABLHleWksmvPorOuW0ALrl9IZ39uOV30b2tp9to5alisXX+tUr06om+87CNXHXh1HxlmfhBfl5cadsuyCcNdpSQ1zsdI5gCJ4MQzut0Z7vIo58OHjvELOETUPnF3H7hBLZ3kvgN8kMcw+UU6wR5haqeT2jOK3P+EDzF3OImnHvJKhzzmJJ6E9e12UgeNcqL9+7fHKp8GMncYdr84G2OsDq8a9skGbR5mX7XpBM81ymQdLaVzgIxl3HOEgzQ5srLMPSY4qMHDcsX8I5xk+NcgWzZi+P1xjxIeWqutq50a2upiBgng9CAHSHzIAQIQG3KADIUcIADxIQdIbOM5B8h4Y0nPUr08OE9IsL2eDG+MoA4MgBwgAyEHyMhb+ZXzVNCDe3xE42ssgZ4AdTV6qHr9Udr5x+3UXh2+0XByxRS6/L+uInuGnR699mHqrOkgh9tB1/7yesqbka+Sn7/707epcVcDlZ4/nVZ/6yJKy0mjBy//FXnbERRJtNHOATIqARDNaiN7dh5ZMtxkccg3p1vMLdFkoyNuuyNqQ8x9hq4c2IaJ88R9q+Nsjzhhg0gMs8ugDTH3O9E+Qx90Uu+PqU3DbOdtw202Nw5/CsyNcfeJsaFv1bBPLI87/Hb1+GF3MTfG3SdqQ8ynivHAvlUxtkWczD4Sjz8qgqHweKHe3hGtRCMAApD8EACJDwEQgNgQABkKARCA+BAAiQ0BEID4EAAZCAGQkcfBjKLyItJtA68vc+4On8dHHcfaqZF7c0QFLjKLMmnW2jlqqKxtT2xRw2JZ5OM52JE7PY9aD7VQ9YZqlS8ka0q2Wm91WGnr45sp6MXNnYmWegEQXZdf/ilky8yWFalYgQ+A8UsFeEIhMgJ+NSQWX5AQwaFjEyYCAiAAyQ8BkPgQAAGIDQGQoRAAAYgPAZDYEAABiA8BkIEQAAE4sdEOgIx4DhBbVi7Z3DkIfgDEwDEEzWoliytN/oHMJ3tOHmkxe0gBAAAAAAAAAAAAwKkY8R4g6aVz1cVd1toToNcOtNHWWg8FQiJyoybfYarmzUVzPrxOLZv/qvVqm7kuvKF//8gquSKyn1rkideZ8/xPZJ1aNJej59WyuV03N4a3hRf69wvPqHnzp6Lm+1+H+VThdQOW+R8tnI1eLoS3hfdh4e2R9ZGfam3/ev6vf5W5X/86xrOR98ELajvP8rxaby6b6xQ5E70uarWcwtsiy0yPXmf+M3g/XopeVj/lpF6buV2tU/NqLmo+fAxeiCxHtqnlyLxcqZZ53vxHHTdqu7larQvPh7erefnTnDXn+b/wfPQ68//+9eG1/Y8f9DOyvW858sAoPBRWz9EDqkdIoqEHCEDyQw+Q+NADBCA29AAZCj1AAOJDD5DY0AMEID70ABkIPUAATizlhsDKnLvITHpO9ObBdvrF+uPU7Q8NbGOYl1HjX00Nb1H/xtkp3mP71sfYYeiq/jVqLsZjWJzVakO8bQPXRy2Zs/Eex4ZsG/rwIQasVwsD9zz5x/WL95iIeNfD4z5ObhjuOeM924kuu8fcbK6M99AB6wftZIYtYhr+cfHxNj5fbqeFrikroHNLstR6HhKr++AuVWlINARAAJIfAiDxIQACEBsCIEMhAAIQHwIgsSEAAhAfAiADIQACcGIpNwRWJPjBeoMh8vhCZMj2BTcx+iZelhOvjz0JNYV4kitiTcE4UyAyhYZO/iGT0Tf5eArGnrzxpoBBvXGmngFTqH/yhycOCsWbugZP8hxGJj6fsabO6MnLU3DA1BFnao+eegdObSeYuIdPrKkl3tQdoOZhpqaYk58au4afGmJNnvBUH2eqi546B061nb64U0301DFwOj7MdExO1e1e2tXQrZ4nYgRjCgAAAAAAAAAAAADjyogHQAAgPkOEg38AAAAAAAAAAAAAkFgIgAAAAAAAAAAAAAAAQMpBAAQAAAAAAAAAAAAAAFIOAiAphLNH6JpGFl1TP5FN4sQi58wqz5mFzxlOGgAAAAAAAAAAAEBKSLkASIbDQiU5TpqR56LJWQ6yWWJf0bbL9dNzXWq/iW6HXA6fiiynlUpzw48fbpqQYSebrlGOK/7+fPzcNGvM11CcaVf7FMmfsfDriLwPPoY8VFwO+dqL3XaaPyGdVk/PprWzcui80iy1XJhhUxf248lNs8nXH369fMzBe/Jx+fiR95SrXkvs54veryDdptZl2C00NfvE55PPldOqq3PKnwev4/fPgYnBeB3vz8+bLp+fjzX4+eJNvC8HiHjKl/PzJqSpc3XVvHy6UJ63JRMz+14LAAAAAAAAAAAAACQvdXW5Y1flchLaerUmwdzzl5hzRC/sbaH73j1uLo2M80uz6R+XFVO2y0p1Hj/9x+tH6Vi7l6LzTPObLitKp7svKVUXwrfXddFDlXV0uNVLH5qfTzcuLFQX1ofz9yMd9OjmelozI0c+Jo9ctoH7c2Lrhi4/HWnrpQ3VnVR53EMeX8jcSvRvF5fQ4okZtLmmi/799SMqGXYEX+D/SHkBXSsnl02nF+V5e2xzA3X5+x8fkemw0MppWXT5nDyanucaEGwx5IvYUuOhl/a20jr5GkLRB5F4388sm0gXzsxRAaFnq5ro8S2N5A8Z5h6kjv/hsgJ1Tthzu5vpqR1N1N4bVMvRvrRyEl0yK1e991f2t9L979XQKvnabllSRBPiBHoiDrb00gMba6lDPu+XV02msgnp1C3f771vV9PW2m71XiIKM+z0zdVT1Wf00Pt1dPYUt3wP2XEDM9H4df1+SwNNzXHS1fPyqWJKZl/wK4I/sxf3tNJrB9uoK+ozGymfqijuO7+s60AVGX6fuZQ4wqCbss9a+qS5eFrad1YammQuJpx7/mL5b/jp39nxFt1+/1fVPMB4N3PiLPr9HU+bS0S9NUco0NFqLiWeRtpt7rIl95uLp6WjalNA/rCGlxLPPU+WG2axVN26n+558VY1DzDepdsz6SfXPWsuEXnrj5G/tclcSiAhXssqr7jYXEoIWd/oldUNp7mYMBkzy0i3O8wlov3fkS87qq4JMJ7NvOcl0izhP9ehni7qPrJPzY8EIcTe7PKKuebiaWnfuWm3rAYk5LliSZ8+lyzONHOJ6MB318r21ci3FQGSwYy7n5N/V8N/rvlaBl/TGEEdWWVLs83509JRVblRNiCWmYsJ4yyaTPbc/ms8j1zzG/LUdZpLAMA+++qt5HSHyw1hGOTZs1XNJ5pbOBxaebk/5W5z54v6fNHeYdVVD4GZeS6yDuqBoesaLZ/qpjS7Re3Hd/tzIIQ5rJpaZ5fTnsYe2tXQHXM63uFVgQJ+rMNqUUGLbXVdtLnGo4IOB1p61Ou4YHoOfXJpMV08K5fcjv4gSeQ1psmfg3HPhLmFaSqIw/ucMzVLzQ++2sxBiwtn5NAtS4toZr6LjsnX9NqBVvpzVTO9cbCNWroDtGSSm760ajItn+I2H9WPezrMLnCpIAof57zSbMqwD3w9fEzeFpkWTsykvLRw745okUAM7+M03xs/ll8jL/P55CBHrHPJ06HWXuoNhNRnFTkW9065eVGRPB8Dr5fxR+Xi48iJ9+f3zUGsyLS/uUf+HoSfo0meg+htx9p9qtcNBxzOkb8DrT1Bec7a6Fl5zl7e16peY0mOi26Q21dMG3rOAAAAACDJIdgBcFLwTQEAAIBUkNLj/PCF8rOnuocMZ2SXG/ji93B6/SHVK+SBDbUxp1f2t1Gnt/+OD48vSI9U1stt8jEbeapVj+eASEGGja6Ym6eGYDqZe+bVkFq5LnOJ1HBbPJzV4OGguFcF91jhoas2yeNwb4hfy2M/+H6t+vnYlgYVVODtH18yYcDjea68KIOKM/vvfuN57hkz6DADTMl2qImHqoq2eGKmCljE45Wv48ltjUPOY2T6444mquv0m3v34/d91by8vgBVLG8dbFfvN/Jcv9/a0NfbhXvqRB/n7cPtqqcMB8d4l6e3N8rH1tKDcuKfv5L7cBAkx2VT74mDKAAAAACQOsSgAIhmiV+HBRhPIj0/+oj+kQEAAAAAklXKX91dNDFjSO8J7vXAeSaGw707jrZ56XCcqbk7QMGoIaX8QUH1Hh/Vyam200f7mnrp3cMd9OddzarXwUS3nRYUZ6icGMNJs1loZl6a6gWys76LGjzhoMD5pVmqF0UEB1JWTM2iYvk+6uTxeJisLTVdamiqQEhQa0+A3jzYTu/I1+APGmo/DoRE8Pzs/DRyOy30/rFOauMhreRzXjQzZ9ihpHi4qAVFGZQe1ZuF8eOGw6+Je2rEOpc88XBlfrlPtB5/SH1ul87Oo0Xy3MXT7g3S8Q6ffP7wVNPh7xsyq7nb37eeJz4//PvAvVI65OO21HrUOv4seYgy7iXy8r4W+ZwBFUThHiwAAAAAkEIGDVuju+LXMwHGE82Rbs6Fiaj2LgAAAECyStkASFOXn3oDBrmdVnXBPrr3w/nTc1TP95aeAPmCI3dXC19U39vYQzvqu1RQIZK0ezg83BP3wmDrj3bSe9Ud1BsMyXXcW8Pe14NEk//NKwyPQco9FrbXdVNo0N1sHMT53ZZ6+u5Lh+gOOUXnIJmW61Q9Tfghrx9so03HOykg919YnBk3MTsHVTgnxuJJGeR29AdTOLE4v2Y+enW7N7wyAV7Y26qCG/wZfrKiSA2zlQjdfkMFZHhIsuvOKlRBMh6SLOLNQ+30/VePqB4rPfJ3CAAAAABShxEMDhgGy5ZTZM4BjG9Wd174TjvG35HQ0LyPAAAAAMkmdQMg3QHVg4Mv6q8syepLDs49GFZMy6LeoEFV9ZxcW60eItNhpX9dM43uuKhkyPTVcyfTnIL+BGjD4aGx6j3hHgm56eGcHvFwXZN7aszKc6leHYdbe2njsU7yeENqGC/OSWExK6T8L+8bMAzVG4UThsfC52GnfJ88RZKb83BSM3KdKgcIH4PP07qjHSoYxD0jVsnzFan3RuN9G7v8Kgn5jDxn3zldLl8XJ4Hnx2+t8ah1g3GPkS+vnBzzfHJCc05eP9jeph56fneL6hnCw4fdsKA/idTp2NPYrQJkNnlO18zModvPm0L3XjWTvr1mqsr9MUWeFz429yoZnDgeAAAAAJKbEfCTiMpuYJ9QYs4BjG+2/MnmHBNkBAPmPAAAAEDyStkACAccOCl5ty9E5UXplJNmU0GDxTwkltOqeodsq+0K7xwDBwkqJmeqXCGDp2WT3WqIqpPB18/5WHwRn4e3GpzHIxoHEc4qylDJ2fe39FJNp592NfRQc09A3YCzenpOfy4M+SPLaVE9GTxxgh/x5MtzMbsgXQVjttd3q0TgW+W54KGguCl48cwcda4Gq273ydfkU69lqTw3kdwqF0zPVgETDn50ROVFicaBm4XFGTHP59lT3Ko3ymAcfPjLriY62NwjX49GV83PV8nhT9f+5l767eZ62il/P/jzKMiwy+O7aGVJNt20cAJ956IS+tbqaVSaM/Q1AQAAAEByM3zeAT1AXKULzDmA8c01Za5s14VbgvwVEYGhORoBAAAAkk3KBkDY1lqPGvaJe32cM8VNuq7RBTOy1Lbqtl6VryMeDqBwMu1HN9UPmXj9odZec88Tk4dXicW9AWPYHgU8PBYHXRgPMXVeaRZdPjdXDTHF9VDu8TF/Qlo4OCGfhgMW/LyDE5KfSJHb3teDJddlU/k7LpuTq/KC8DNNynKq5OODcbBlT2OPGpZq6aRMSrPrcl8HTc8Nv6a3DrcPuJsuGiebfLaqOeb5fGxzA2041mnuORAPQfWrjbWq9woHXD539sS+XjAfFA9Ntrmmi+565TB99dl99It1x+mNg23U1hNQQ2HxOVlRkkU3LCqkHNegRIAAAAAAkNRCvV0DAiBpM5fKynpKN4sAToqrhIOBZltLyLar9+TbvAAAAABjVUrX9Nt6gqonBV+4X1WaRel2DoRkqeAGX3AfLrtDpzdEf65qpmd2Ng2ZXtzbSvWdJ3c3DCc9n5jpUEEY7qkRiBMA4Wv607IdKk8IWzwpkz5VUUz/uGyi6qHAeJ81M3LUXTn8LLXyNfDzRgIXsczKd9H9H5lDv/roHNV7gpN6T8910gQzz8f507Po08vCx+FcG4yPc9HMXDU/2O7GbnVes102ml+YroI0PBRWbyBEG6tjBzEYB6I4UXus8/nXXc1qyKl4eNtzu5vVe54p38/a2cMnXB8OnyfOpTIzz6Xyshxt99Lze1rpx28fo88+vZf++S/7aVdDtwoqTZOfxTT0AgEASApCRP1Vl4W9riUmbxRAsrPoUb2W+aJ/7KrouMI9QFQeEJM1I4fSSheaSwDjkzW3mOxFJeHGoCQMg0I+BEAAAE4V3wAcfaOFJSrnLADwd8Iy4Do21zlGWkp/C7m4qTzeSd6gQfMK0uiKuXnklCeZYxDvV8fOVdFPqN4asSYOoJxs25EDDbPM3hZHWntVEvFYuFcD5yrh+ibn7dhS46Etx8NTZXUntch1XH6unJZFDiv/mgiq9fjUkFh8kT7ehfpLZufS1BwHTcl2kl+eBw5y8DBb/Ayc42Lz8a6+47wvj9PWGx7n9dzSLBUsGYzzhXDPGT4PPHzVBTwsl3zRnKvEGxz+rHCS9sHnUk18Pod5KG97dEsDNZgBn6vn55/0EGSD8efxxRWT6MdXz1Lnhp+Pj8+9QriXCQdbHtxYp/bNcFgpx/XBjgMAAKNLmHmuGAc/HFYEsAFYhsNtznGdiutcI9/ASAZBT3u4kslkXTZz8SXheYBxKqPsfNIs/b3fQz3dRKNwQQIAIOXIsjP6qqHT7STtFEduAUhlTr75P+o7IYxTS+3wQaR8GHLTcQ91+4Oq18Qnlxar87u/uYfqu07Ug0NTQ2ZxL4FYk/x/ILnMx+Dn54mDArkuK102O5fmFqSpIMyeph7q9PXfbRaNgxoc3OCeFC/saaY7XjpEd75yuG96akcj+UKGGiaL9+P22o66bhVA4N4MnCCdc4zw6+KXxq+RE52fV5qt5lt6AnS41ate04LiDOr0BtVQXv/28sDj/Glns3pO7rmyfGp4uLBocpM8bhd1+UMq+FGSIwtyecA3D8pG5AnCQtHnb+gUft3x8PBhP1t3TAWfOFdKpLfKqeIAFH8WfLwlEzMo0zEw6ihfCvXIz4BxAn1fcOS/hAAAcPpEsP/vulW3yb8TH7y3IEAqKXZPNefk9yQUGpU7rJJBsLNdBYQi0uatIFveJHMJYHzRrA5yL11Lmt7fxgpwkBAAAE6ZCAUHBJCzS3IRAAGIkjs9j/So4WcNf/wUFYmS8gEQHnqJE3zzHf4Rrx1oM+fi4wvja2fl0OVzcmNOyyZnUobcJ4JzdnAycB6i6sKZOXTtWfn0zdXTVOJuPvTbh9ppf1Nv341mg62YmqWGsuLeH1UNQ4eD2nC0k3rNZOeXzs5VQYOd9d3qvThtOl2/oJA+v3wiVUzKVHlCrpyXR9+/dLp6Ts6j8cCGGtVbZInczkGUQ61eOiKnwf5+uF0FWtjF8v3zcQbbYiZMj+Dgypaa+AnlWbo8V6vl+Yl1Lnk6tzT7hL06OG/H83ta1Pn8oDhww4Eg/lkxxU23rZxMCydm0OQsB012O1Rw6dsXTlPHaOwKUL0Hif/OiEGfcSQZI8B4h+9CfNHDdHDvjyL3FHMJYHybW7TEnONAYUBNIMsMbw8Fu/qHb7U40ih75UdIs6L3L4wzsm7hrriUbDkTwneDSYbfT0FPh5oHAIBTYwT84SCIafLSyWSxYnhegIgpZ08l3RoVAOntNudGTsoFQDjAwBNfwI50OXvncIca/ol1+0O0/qhZmVP7CpULJBKYiFxc52DBF5ZPoi+vmhxz4oBDYbpd7s9HESoI8RW5/usXTKV/OX8qfXrZRJVzo6nLL4/fTn/Z1UwNUb1OIseJ/LxoVo6ar+nw0YHmoQEQ7rGyq7FbHa+sKJ0KM22qt8izVU0q+MAxCw6McNDjf66aRbetmKR6SfCQVU9ua6C3D3WoXB3Lp2WpYNCBll6q6RwaYav1yOM0dKszVy6Pk5tmU+eI8bEZv0ZOAs+5Vdjbh9ooYEa3+T3w2ujzyfPcI+bjS4pinkuePrm0iGblp6l9o49nPk2fx7c0qqHE+gzeQYq+my9yfqO9sr+V3jnUTm29QeLk+P9x+Qx64Lq59P8+Ooe+e1EJFWc66GBLj+qJw8ESGH3R3d9sVju5HOFh5ADGMw5+ZLgyzCX+nshyN6q8G+9C3f2BeJc9g6blzkHACMa9NHsmLZi03FyS9SK/TzXKIczfUk/CzAXCQ/+kz1sRToiupfw9YgB9bPlTKGv5h0i3mUNHyrqFT343ZEUjvAwAAKdE5RoL9N9wMnVFCaXlp8n6hbkCYBxz5bho2spSWe8w69uy3hF9U9JISbna/bEOL720r5X+fqRD9f5gfEH/uT0t9LfdLfTktkZ14Ztxb4vn97bSOrlvpEfD/uZeleSc9x1u4ufv8Ablc/fE3n9XMz2zo4l+836dmg62DEwgx8d8Tu637miHuoa/t7FHJQN/9UCb6rERC+/Pz81Ju616OBH6kTYv3b++Rr2v1+Vj3z/WSZXHPfTmwTb6S1Uz/fzvx+mp7Y1qXw4GbK/rUkGTDdUd5DODQoNx8ndOOv7yvjb5OEG75Gv7m1zeLX9y8ISf6xV5jv8q1/Hree0ADyEgf2fles6hwfturfWodcc6fKqXyoBzE2Pi117b6VNDc/39SKdc10x1nX75HPys/ficP7ypXj2Gn5fzoAzW7TdUTxHehwM1gzXLz/13Wxrosc318ny3qvwlPKwXnxv+PPhzeLiyTs53qvcEoy+6spDmSKM8d565BDB+8cX84tyJ5hJflzAwlE2UYE+XGt6HcQ+Qkrw5lO3KV8sA49WK0ksoJ61AzXN5wT2l0AOkX6i3h/xtTarhxaxZBZS14sNknzBNLQOkOkt6NuVecBPZuX5h3jQQ7O2mYEermocog9qlpONubgAF34Uh+GaTkFfWucy2WlpuGs29ar48VbjBAsY3vqYx5/J5lFmU2XezIn9XuGf2SFNH69hVuZyEtl6tSTD3/P5u9y/sbaH73j1uLkEi8XCCnAOEe33wh8q5RniYp8H1NBiIhwPj4c74J/do4fwfHCDjPCij5VMVxXTjwkJziajrQNWIjH8nDLop+6ylT5qLp6V9Z6UhC6twaTUCnMVTyZ4TvnB5vOkY/fSP99Jb295QywDjlc1qo3/+6Dfo+gtuVMtcSfDWHaPQCHYX1Ui7zV225H5z8bR0VG3iq64fLIHTSXJNKiVbVjj3R1tPEz277Tf03pFXhgTTAcaDiVnT6EsX3EMFGeHAqSoz6o9TqGf4YUs/MCFeyyqvuNhcSghZ3+iV1Q3ztvSRwT0/XJNKyJoRThZv+HrJs+01anvrCQq01ql1AKlId6RR1oprKOe868mSFs79yEO29Bw/TKFuj1oeafLv897s8oq55uJpad+5abdsnSTkuWJJmzqTrOmZfYGiw/95EwU7mtQ8wHjGNw+U/MsjpNkcapnrG92H9qj5EdKRVbY025w/LR1VlRvll3qZuZhQXF44i6eQbg9XY7qbu+mFb/2N6nfIugWaJjBOFc4tpDXfvZjyZxWovDjcTvfWHqXACN544RYOh1Ze7kf4MUXw9XoOeHAvCh7ainu/4HrPifGQaJzng3voVLd7Ve+Q0Qx+QGzBrv4xh/NlhWrh9EXksrvMNQDjU6bLTSvLVppLfJHOhzu5B/G3NvYFO7JcubRkynlUFJUAGmC8yHRm04cXfrYv+KF6f/R0kzEKd1clG77g62us6bv5RHe4KKP8fMpeeS1Zs/tvUAFIJZrdSZmLL6ass68ii6xfMP776WtuGLkgaZITQR4+sL+d6JxWbs4BjG9q6MhRTmacDFRvOln3ivQCSc9Pp+VfXCV/9g9pDDCepBdk0MKbl1BOSa4KfjBun0Rf/xtJCIAAwJjDY/lHxih3ygZaxZxlNG/afLUMMF6tXXY5FedNUvPqYqa3hwwEQAbgcxL0tKt5XbPQnAmLqGLqBZRuz1TrAMYDm8VOH17wj1Re3H9DI/9NDbS39jXCYSDueu9trOlLWGpJc1Pm4kso98JbyJbXPzQQQCrgnh/uJWsp+9zryMZBPvP3m4e9CrS3cCRELcNAPGSeiLpRLnvFh/vueAcYr9TQkcuvJk03O3nL8iM4Sj3IxjxZ5+JhNqNzr01cNJHOu/0CcmSi7IDxxZntooU3LaKSVSVkdYTLCx6+2tdU2zeM9UhDAAQAxhxOgh5oazaXiGZMnEWXnX0lTcgpMtcAjC8zJ82mT1zyKdLNxLyG3xse+goXKQZSd6/W913EdNrS6NwZV9CiyavIbh3RUXQAxgT+nb9u8Rdo2bQ1ZLXYwivl94IvaoZ86P0xnFBXp2yEyfLDDBJZ0jIpc+EaKrjmn8hVUk4axjiHFGBJz6Lscz9Kuas/RvbcYook/Ofko9F/P2EoPkfR58c5ZS7lX3Gr6k0DMB7Z8qdQwdVfJkfxjL5AKt+cFbkZCeT58PaSv7Wp7wIv5wApPW+6GgKIE0EDjAecA2fxPyyheVfNJ0dm+G+mGvqqqW5Eh/MebMQDIJGhKFiuy0YTM+1kwV1UAKqOkJ9uo7y0/iHxo78v452/vVld5GV2q53WLr2Mrj3vOsrJCI/vDzBeTCmcSnd94vtUkGUmMhaGurOKezvAUIbPS76W/qGwstPy6ZoFn6aVpWvJYUVDA1LXhMwp9Knl36QV8nedAyERAU9H+KYC1DGGxYEPHn/Y39ygbsRgut1FadMXUdGN36XcSz5F1sxctR4g6ciGB1+kLPzI7ZRz7vVkzcrvD37IOoW34TiGrTkB1ZNOlhFcD2OcP4h70kz8xD2UsfBCsmZPUOsAUpYsM3RXBjmnzld/E4s/fhelzzlH/t6bN1xIKpAaRCC1j6x7BTtawvkNzHqYxW5RQZC1P7icCuaE23cAKUkjypqaTSu+dC6d9dEF5MqW7RMzHMBtE+55OprtE3XokUyCnj5jPlkc4QgPJ5nuDYRUvgoAkA1r+Q102nSyW8y7ugM+6jmyf0A3yURJpiToEdbMLJWYNHLXpdfvpZcrX6AHX3iA6lprZVmJwgRS26qy8+ifPvovNHXCtL7eH8GeLvLWVasL/SMt2ZKgR+g2OzkKJ/UlRJclIPmCXtpy7F16bufvqLHrOMoPSBlptgw6u/QiWjPrGirMnESWyDAUEo8/3Vt9cHTu6k7SJOiD8QVMW24BOeQUfTFTyDpasKudPFtfJc/mV8jffMzcAjC22YtKyb3sSnIvWKMuXkb/Xge45wcHP0ahThGL/FucNEnQGbdJXJNLyZoRzpvCOHgqAl5ZzspqDoYZhFTHlwDk90C32kmTU6TnB+OeDt6GGv5SmGtGTFIkQY+m6To5i6fJtgm/7PA5M0IGddZ00I5nttPeF/aQt71XrQdIBbpNp9mXzqVFKudHDlls/T2pOSDIZcVo5TONJEFX37yRDIDYcwvJWTTZXAKA4fBdy/7mur4ukomUjAEQzWIhe94ENUUOFzJC1NjWQK9ufllNh+oOkdePygKkBv49z0rPokUzltCV51xNZ89bTi67q+/3n++o4rs01V1EoyBZAyDM4nSRY8Jksqb35/8wRIi8QS/trN1I2479nY607aP2niYKhBIfdAYYKfJ7SekON03KKqF5xRW0aNJKKsicqIa84m0RfFd37/HDoxP8YCkSAFE0XQVQHQXFKqAajc8nT77aA9SzbyN5j+2WdbfjFOrulGW0j8+DuSfAKJN1BU3WGawZ2WQvmEqOKfMofVYF2SeUkGaV5UP0MG7y99Qv6xL+5voz2vMj2QIgTLNayTWxZEAQBGA845uKAq2N5G2skwujEgRMugCIIusWzuIpZM/OM1dIssoQCoaoo6aDjrxziI5tqKaWg83kbfeqAAlAstCtFnJmOym3JJcmLZlMMy6aSVmTslUgpO9aBpcV7S3ka6obteAHG7UACFfEnMVTB37JAWCIoKeDvPXHRqT3B0vGAAhTd3IXTCRb9sBhJwz5hrgA5Qkg1fDXi3t8DPiayd917lbOFYbRkswBEKY708g5YdKAIAhTZQdxGaKW1DqAZMPlg/pPlRP9ZQX/fvvbmtVd3eYv+ehIpQCISZUhhRPDZcjgao86t1H1kNE81wDDMX9XVdkwqHxgPEa/v6VBXYQYrcSj8cjvT9IFQBR5IL5By5FXOKBHDcB4E+rtUUmMVeLz0fs7mJwBEMZlR04BOWT7ZGA7T5WH4ToFqhOQzFTVw2yfRP+KG4aqe4Rz4ozuMHmjFwBh8o3zHRK27DyyONPVXRPR33WAcUn+YTNko8Pw9ai7uTkAMpKNkGQNgDC+a82RX6TKEO4+CjDecGXY11AjKwyN5prRkewBEKapIKosP9w5A+9+BUhBIb9PBT44We8oXogIS8EAiCKrO1x+2GU9xGJ3qGWAZKRyiHV51I0UxhjJI5a0AZAIWa+wZeWqax087He4pw3KCEhN6to894IMBCjU26WuX/DQvKNe30jmAIhJd7rIVTyNLK7+nG0AKUmWDyFfr6p7nJH2iTS6ARAAOOOSOQCiyMNZM7PJnlsQziuk63xxFhciIDXJikH4DqBwwnN1seIMjM+dCgGQCEt6pio/rK50dcFCFWGq+EAZAkmqr5wQZPi9FGhvDSfoNRN4j7pUDYBEyDJDlSNZuWRJywgHVOU6lCUw5nC5oH6Eywe+6zLY3UmBthZ10XIsSfoACACcCUkfAGF8Y6fVnU22rHyyOGVVJ9L7nyeAZMX1DrP+wTmO/bLuEexsG/VeH9EQAAEYZ5I+ABIhKwaWtHSyuDLI4nCobufoFQKpgi9ZhJNp+snw9ao7NfnC5pmSSgGQCN3uCJcfsqHBvUNUGYKGBiQR1aiQ5QQPY8OB0VBvt7qz6own3031AEg0We+wONPUxGWKuuvbIusifPHC3AVgtKmwB9chjFC4HiGnkLdXTj1nvnyIAwEQAPgAUiIA0kfWKXSHk6yyfcI/datsLkVu1gJIEtw+UfWPYFBdv1Dtk15Z/+B2yxmGAAjAOJMyARAAGDWpGAABgBEyngIgAJAQCIAAwAeQWgEQABhRkQAIbpsGAAAAAAAAAAAAAICUgwAIAAAAAAAAAAAAAACkHARAAAAAAAAAAAAAAAAg5SAAAgAAAAAAAAAAAAAAKQcBEAAAAAAAAAAAAAAASDkIgAAAAAAAAAAAAAAAQMpBAAQAAAAAAAAAAAAAAFKOCoAIg/8z/GoNAKQcIYyA/LIHzcVE6DF/AkCKEoICIWEkrNyQNQ2UGwApSjAin7mYMJqG+gZAShPUa86dPiF6w0URAKQy+TXvNmdPm3wuL8oNgNQlv9599YxwDxBDD2manrjKBwCMKRpp3qCeuAuZshjpNGcAIGUZfgpRwFxIANFlzgBAqtE0Q6MEXsg0CUEJu8gBAGNL+KKjlsC6gbooiguZACkvcW0KTdP5RgsjvAQAKchTZc6oAIihBYICFyYAUpemdetCT+SdmU3mTwBIWVqPpmuJu6Cpac3mHACkHkNowmPOJ4ymUas5CwCpRtMEadRuLp0+TWuT/+JCJkDKS2CbQlCHLIdC5hIApBzRWub1qpsjVADEEtJ6ZQOjhucBIPUIIRp1YSTswoSm6TvNWQBIVRo1kcVI2MVHYYjd5iwApBiNKKCRXm0uJowgbV/4LnEASDn85TaMg+bS6dPogKZpCey5CgBjk9hlzpw2QcZRjTSkAwBIVYL2kcfTHwAJaKJHNi2O8TwApB5No1pNtybsDiuDxBZzFgBSlRANQoiE3WGl6do2cxYAUo2ggCwzDptLCWOERKTXOgCkHM3QdErYzRFCyOfisggAUppBYqs5mwDigJwQAAFIUZqm7aDVTf0BEHJRp1zao+YBIPUI7VB3yJu4C5mG8Rbfs2UuAkAq0vSjvlCo1lw6bUaQ3jFnASDFCBI+vzASHqwQWug9/hFeAoBUohGFhE7vm4unTQh9o9BEIof8BYAxRl2DMEIJbFNoHExBPmSAVGWIdXfdVdUfAMnbWt0tDG2PXMMJgAAgtXhlTWH/BL8tYUPZdPv0Kvmc6DUGkKKEkPUBQ+zf3eJtMVedNh9Zt8hGS6O5CACpRKMWQ0tL+DB3FuHfqJGW8NwiAHDmCRJ1nvZAwsqNjuaOvWTQcTmLm7QAUtfB2j3HEnbzto9cu4RBTbKNgpstAFKOaPVZacvdd9+t6gUqAKLdcEPIYtMOyY37eRkAUof8U36UdLFPq6hIWJfwiUuXejWNnjMXASD1HNOItq9ZsyZoLp+24kWLuuWPF8NLAJAqZD3DIEHrJpSXd5mrEiZ7wXltgtB7DCAVaSRemLpyZcLuvC5ds8YrSLwkp4TVXQBgbBGa9nT5DTckbMgqrrvIsujvchbDYAGkGkFveNsDfakAwkNgST4ROkyG2GwuAkCKkH/Qq4xAKNF3ZYpQyHhSEMbZBUg15h1Q+/1+b8LrBEIL/dacBYBUoZERMoJ/MpcST6PHzDkASBGqrqFRwusEQgR/T4IwDBZACpKlhlcPBB82FxPG0I0/aRqGwQJINUKjJw/6fH3XLPsCIAXzDvOwFDwGZ8KGyQGAM0yQRwhtc/bC3oQOV6VpmrC6bLs1IdaZqwAgRcgGQIcsPNblL1lVb65KmJBHvC+EscNcBIAUIARV+42ON83FhGv0BF6Qx6gzFwEgBQgSG9zCtcVcTJhDfhsnQn9HYBgsgJRjCPE3d1vPIXMxYTwdIb6msQ/lBkDqEMLYFwwG10ePaNEXANG0G0IGWdbJnbaZqwAgycnGxQGNtDc0LXHD2ERkdhrtshLyqBAiZK4CgFQgtOO60J7VNC3hjYC86upu2bR4wFwEgFQg6JfFiy7lIe5GxOzlyzsF0UPmIgCkAiH+WysvT/iQMxUVFQGh0b1yFu0TgBQiSPg1Q/yHlsDheSN4KD5D0K9luYTRLQBShGw7/CY3xxiQz7QvAMK2NXdUaYLelbsmfAxfABhdXEmQf8Qrj2n2SnNVQnFOkZAWWk+att5cBQBJjssNoYmXM8uX7DVXJRTnHJNHeY7IOGCuAoAkJgS1eDTfr83FESM0+pU8Vqe5CABJTWxsb+5+3lxIuOwmz9uyvHjdXASAVGDQ75tcTVXmUsL5yfN7IUS14OYQACQ3IY4EQ75ntSkrveYaZUAAhLuGhIT+tKwwYHgKgCSnCaoJET1SPgJ3V0XkUcYBXfDY3GLE7vwEgFEkqNnw+u4bid4fEZ1dwTpDWP6fGv8bAJKapoV+MKVsRZu5OGKajzbUG0KMeKAFAEYW9xzXgto3SlavHrE8HXyHuBEMfV0YArlAAFKALDcaSRjfnzXrihG7rjGhfE2XbP/cLQ+GYbAAkp64LygyjmvawIDmgAAIyzlryQ5do7/JByAXCECSEoKChhCv5JZXjGiODu66bgjjVTn7UngNACQrDkjIOsK9uUtXHTVXjQjVzdwSepk0Qu8xgCQmDGNXa2P3LzkvmLlqxMy+4gqfCBkPCWHUmqsAIClpD2daHO+NdLmRu+jsKqFpPBQWACQ9cedx/ciQi5mJllW29HF5hL+biwCQhIQQ6/wh8XzxokVDbtIeEgDhyogh/Hxn5gZZuiR8fD0AGA1GTdDvu3s0Lkpkn7XsYCgofivLjBEZMgcARp4sKPj/Nzc3dd1nrhpRufVdu0XI+LUQNGBcTgBIDvJvvjcUpM+P5F3cg3mD+iF53J+ifQKQnLitEPD13jkSuT8G0+Thaujg3YYQ75urACDJyDJDGCHxhEi3PllefsPIlxuaJvyBwGflgdvNVQCQTIRok6XGj48G9EPmmgGGBEBYdvnKVjKMOzUSu7jMMVcDQHLo0DTLFwuWnjtqd0nmtHY9JzhxGFE9V1TCawEgGajvrGHstpLxMR4K01w9onh4Ct0q/kIixMHTXnM1ACQBWWL0Co3uPBzSNo7GjRYRkyoqevya5U/yBfxZvgYEQQCSiCBRbxj+L+QfrG0wV404vmAa8gc/JesZR2WZgfYJQBKR39uQ/NKu8/vEHdmlizvM1SOucMmK/YL02+QrQF5kgOTSIwuOn2la8I2KioqAuW6AmAEQlr3gnEoytDvk7F5Z8CAIApAEZN2+MWgY384qW/KCuWpU8MXMoDX9l4Zh/EouNqkLqgAw5vF3VX5ZKw0RvDmj/Jx6c/WoyJp/Tgtpll/I4z8jX0SPuRoAxjBZYnB38l/5hef+eI2LkTShfOlBQ6P/lfWdDQiCACQJIY7K6fZsZ/572g03hMy1oyJv8Tl7dYP+Wb6II+YqABjjwn/ftXWhgLi98PDhI9yjy9w0KrLKFj8REuJHcnbUAi8A8MGZ7ZPfGSHbw6pDRxxxAyAs66ylfw0ZdJd8tp3hayQAMGbJxoUREj+87+m//dJcM6oK5s3zUND6E8OgX8jFOpQZAGOb/IqG5D+va4Z2W85Zy3eYq0dVdvnSA8LQ/lvT6FlBquICAGOVoA75Pf2tJWj5d04Waq4dbWJbo2e9TtqP5GvZIpdHPQgDACdPI9prCPEDH3X9VZ89e9STkmuaFuo2rC9rpP1A1nv2oX0CMOZ5NRJv6pr47pGQtmW0g6aMe7eGLBk/FYZ4UC4iNzLAGMbXEITQng0GQvflLFp02Fwdk6yTDE/WEbTO7e9fRhb9W4K08zRZezA3AcAYIb+nOzWh/cjtE09oZ+COzGitlZVZukt8TBjaP+u6NkOuGjbQCgCjT5YZXllZeFoIy//klC/eISv6Z7SnZ+fOzfOFZnxV1mA+JlsdmeZqABgjhKBm+eOhYChwX96Cc2pGc+irWMTOnfY24btUvoxvy9dSIRsnNnMTAIwBsoAwZCmxNSRCP822Zj6r841SZ1DzvvfcNp/9w7KucbusZ5TLMsNibgKAMUK2T7pJoxc0je5199CmM31do2nTuxNtDufX5OynZF2jMLwWAMYMQV6h0ROhQOjevEVn7zTXxnXSwYz2HZuXkRb6vKwwfEIjzW6uBoAzSFYSDPnv80T6/x3witfOxHAUsRw+/IbT7cm4yKJrt8li5jJZiUEQBGCMkOVGjSbEb7zke6SwfNXhMx38iGit2jRNF+JmOfsVORXL14UbLgDGBHHAMLQHbBbj0fR5FfXyqzkm7qCurKy0TbfrKy26+CfZorlMrnKGtwDAmSTrGT5B4i1ds/yvV3S8fQZ7jA3QsPONDJtIW23RrF+VhRjf2IkyA2CMMAzRKiv+j4T00IO5VUf3nImeHzFoTbs3Fesh4xadtM/L11eK9gnA2CCE0U1C+7k/EHiQc/eYq4d1Sl/e5r1bJum+4LUWXeM7J0rM1QBwBsjGRZP8Aj8UDInHchdU7JJ/i8dCJaHP9773Pf1fbr56thEQ15Gm3yarCsXmJgA4A2RjPyhbF+tDGt3f2228POnss1vHyoXMCO5BZnHQefJF8QXNC9HIADijAvK7uEGWHj+jUO8r2QvOazPXjxlC1jU6r71yFln0WwyiW3VNyzM3AcCZwWPmP2aI4K+zKX2XVl7uD68eG3bu/IN9ojFjrm4RnyKhfULWMlBmAJxhsq6xRxjGvQELPVc4f1mduXrMqN65LtdtWC4mi/Ur8tWejRvCAc4sIcR2TYh7tYDlBfeSJU3m6hM65QsLdVu3pqfbgktkI+MrmqCrSNNc5iYAGAVCGAH51X1bGPR/Fju9kznnr62adveYuIM7ltaDlVlGp5hjteu3ycUbZKGDMgNglMlKQi0HTENG4A8dmd59paVrvOamMUe88Ya1Iz9jmmwNXUG6druGGy4ARh/n+9DoIUvQ+E1bd+DA1JUre80tY1LHrg15gaC22KLrt8uy7lJZbqDnKcAok3WNbaRp/+ETwbcKn3q+Ubt7bLZP5OvUurZtKzDsgWWGoX1NlhdrZLlhNTcDwOjpMITxiDD0B3P84oBWUdFjrh9zxOHDTk9Xa2lINz4h60if0UjLx41aAKNLCGoRwviVETR+19nec7B0zald0/hAX1jxhz9YmspLC+1B4zzSLV+Uq1bI774jvBUARoKsrIcMQTvkn9lfODTtZZdw1I21u6ri4YaGZ/+WfMPnX6xpti8KorXyfaSZmwFgpAjhkeXG73ULPRTqod05f/2rZ6xekBhM1FSmNdZ6ix1O541y6Quark81NwHACJF/r4Py7/OffSHjZ3Zybv/JM8903J0sZYYQlu6qqoKQ8C0TmvE12cxBLzKAUSC/e9vk9+1+u7A/73Q4Gs9EsvMPQlRW2rrTRH4gqC3XdeL2yUWyyEDwFGCEGUI0app41DBCj+oirTp7wYJ2uVp+Bcc2vqbRvnVrVtDim2HVLJ/WSPu4pmtZ5mYAGCHyu9ck6xm/E4HgI8JtOZw7o4J7m56y02oUcBfSKfq0zEBIX2rVtBvls10hn7JQPikqDgAJIr/sHNV8nYzQI75eersgJ6dNmzXLLyvoY76SMJi6szvPmhmitLkWi7hOkLhGE1qJfC9IRAiQILLMMGQTYrv85xmr0J722bw1b+yo7blhbIyle8qM6mpXR3fLBC1gXEq64CTpnPAYAVSABJFlhiBN7Jbfq2eCwcBTWoa9OmfToa4xMv72KZNvx9pRtd5taPYy3RCflmXGFbKeMcHcDAAJIL9ntfLHi0FDPGG3a1sydLcnWQIfg3EgpMPemyEsjhLZLrlZlhcfkaXiDPkTAVSAROGbskisI0P8wdDolaDW3VZYtrpbfs2S75qG+J5OVdentVu7CrSg7SpB4kZZWJwj3wt6kgEkiKxn8HXQzZohnvQGAs+Tw11fWFZ2WmVGQv6oc4+QI8sKbFlGpoO6jUW6RqtkS2q+bHDMkQcolofJlHtlyBeKwAhADOriA4le+V3xyEUew26fXLVX18R73X7r+qL8/K63Dh4MrFmzJqgekOTke9PF/v22A62tjsI0bbZmsaySZ2CB3DRHlhtT5PZMTZUZui38CAAYTH5PfPJ70yWb562y4n1I/r3dYwRps9Pmf8sZSG/WrNYAlZUFkrFhMZh8r9qmTZusS4lsHQ5RLBtQK+X7qpBl5jy5dbp871kkNLemY0xegHjk94gDGl3y72u7rKcfleXHHk2ILQHS3iSbtyY/lO1LlTKDcV2Djrxp7+rIcfstvsU66atkeVkuy43ZcnM+t0/kMoKpAHHI75CQ35EeYWidREadbMnvkWt26EK8YwjHrqzMlt6n3m8KJOsNFoNx/sJ/+IdzbPmdhU7dHpolNMtq+f4XyjrGXFkoFpMgN2nE1zQScg0FIBUJQ/hJE52yntEiC5ED8utSpWu03uf1bvQLZ/vEpR6/pqXKNQ1ZImyqtMrSwdbS7MnV9fQ1GlnOkdWoMo20aYKMHNL0DFlgIDACEIesanB50CVnOknTjsgyY6cRClUGgqF3Q7qrtigY9NPSpcFEtE8S/seb60n01FM6FRRolJmp0VKiqiqnVmZuB4D4qmgXlXmnC/J4BK1uEnRXlUiW4Wo+KFVmyLLozTff1DNlmSGLDKpyoswAOBlVcirzegUtlWUGreZKgZCVg9QuM7juYpYbatq0SUOZAXByImXGJvnTI+saq1ev5vKCy43TblSMZYPbJ1XOQ7LMmG9uBYDhDGifNMn2yfXXG+OhzHhKlhnX45oGwCkb0j65666Uv6bBZLnBN3zzTVs6rmkAnLzo9snSpUtV24RkPUM29lO6rgEAAAAAAAAAAAAAAHCaiP4/4Wy2BMo2aJoAAAAASUVORK5CYII="/>
          <p:cNvSpPr>
            <a:spLocks noChangeAspect="1" noChangeArrowheads="1"/>
          </p:cNvSpPr>
          <p:nvPr/>
        </p:nvSpPr>
        <p:spPr bwMode="auto">
          <a:xfrm>
            <a:off x="2316835" y="1870505"/>
            <a:ext cx="3448534" cy="34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5" y="1908036"/>
            <a:ext cx="8842096" cy="40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2" y="446273"/>
            <a:ext cx="8257834" cy="5838289"/>
          </a:xfrm>
        </p:spPr>
      </p:pic>
    </p:spTree>
    <p:extLst>
      <p:ext uri="{BB962C8B-B14F-4D97-AF65-F5344CB8AC3E}">
        <p14:creationId xmlns:p14="http://schemas.microsoft.com/office/powerpoint/2010/main" val="7922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F00F-50E8-41AF-B4C8-1FBB3B1D1C31}" type="datetime1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374FD-5A11-4B9F-B37A-D2012F369471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6" y="361035"/>
            <a:ext cx="8579224" cy="6065512"/>
          </a:xfrm>
        </p:spPr>
      </p:pic>
    </p:spTree>
    <p:extLst>
      <p:ext uri="{BB962C8B-B14F-4D97-AF65-F5344CB8AC3E}">
        <p14:creationId xmlns:p14="http://schemas.microsoft.com/office/powerpoint/2010/main" val="8663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586</Words>
  <Application>Microsoft Office PowerPoint</Application>
  <PresentationFormat>Affichage à l'écran (4:3)</PresentationFormat>
  <Paragraphs>162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Montserrat Classic Bold</vt:lpstr>
      <vt:lpstr>Montserrat Light</vt:lpstr>
      <vt:lpstr>Times New Roman</vt:lpstr>
      <vt:lpstr>Wingdings</vt:lpstr>
      <vt:lpstr>Thème Office</vt:lpstr>
      <vt:lpstr>1_Conception personnalisée</vt:lpstr>
      <vt:lpstr>Présentation PowerPoint</vt:lpstr>
      <vt:lpstr>Présentation PowerPoint</vt:lpstr>
      <vt:lpstr>EL CONTEXTO DEL HOSPITAL OLORON STE-MARIE</vt:lpstr>
      <vt:lpstr>Présentation PowerPoint</vt:lpstr>
      <vt:lpstr>Présentation PowerPoint</vt:lpstr>
      <vt:lpstr>Certificación en Janvier 2025</vt:lpstr>
      <vt:lpstr>Responsabilidad Social y Ambiental en la CHO: Acciones en curso</vt:lpstr>
      <vt:lpstr>Présentation PowerPoint</vt:lpstr>
      <vt:lpstr>Présentation PowerPoint</vt:lpstr>
      <vt:lpstr>Présentation PowerPoint</vt:lpstr>
      <vt:lpstr>Présentation PowerPoint</vt:lpstr>
      <vt:lpstr>SALUD PÚBLICA :</vt:lpstr>
      <vt:lpstr>Présentation PowerPoint</vt:lpstr>
      <vt:lpstr>COMPROMISOS INSTITUCIONALES TERRITORIALES</vt:lpstr>
      <vt:lpstr>SUIVEZ NOTRE ACTIVITÉ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Camille VANDAELE</dc:creator>
  <cp:lastModifiedBy>Camille VANDAELE</cp:lastModifiedBy>
  <cp:revision>50</cp:revision>
  <dcterms:created xsi:type="dcterms:W3CDTF">2024-10-07T07:12:51Z</dcterms:created>
  <dcterms:modified xsi:type="dcterms:W3CDTF">2025-05-14T11:01:04Z</dcterms:modified>
</cp:coreProperties>
</file>